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radigm" TargetMode="External"/><Relationship Id="rId3" Type="http://schemas.openxmlformats.org/officeDocument/2006/relationships/hyperlink" Target="http://cs.lmu.edu/~ray/notes/paradigm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_rose_by_any_other_name_would_smell_as_swe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 code, methods look a lot like functions. They act a lot like functions too! But please don’t call them functions, that’s a pet peeve of mine… procedures that operate on objects are called METHODS!</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Class diagrams usually denote the access policy (public, private, protected), of each member/method. But python doesn’t enforce access policies, so I’ve left them off the diagram.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Dashed arrow -- “uses”</a:t>
            </a:r>
          </a:p>
          <a:p>
            <a:pPr lvl="0" rtl="0">
              <a:spcBef>
                <a:spcPts val="0"/>
              </a:spcBef>
              <a:buNone/>
            </a:pPr>
            <a:r>
              <a:t/>
            </a:r>
            <a:endParaRPr/>
          </a:p>
          <a:p>
            <a:pPr lvl="0" rtl="0">
              <a:spcBef>
                <a:spcPts val="0"/>
              </a:spcBef>
              <a:buNone/>
            </a:pPr>
            <a:r>
              <a:rPr lang="en"/>
              <a:t>Diamond arrow -- “composed of”</a:t>
            </a:r>
          </a:p>
          <a:p>
            <a:pPr lvl="0" rtl="0">
              <a:spcBef>
                <a:spcPts val="0"/>
              </a:spcBef>
              <a:buNone/>
            </a:pPr>
            <a:r>
              <a:t/>
            </a:r>
            <a:endParaRPr/>
          </a:p>
          <a:p>
            <a:pPr lvl="0" rtl="0">
              <a:spcBef>
                <a:spcPts val="0"/>
              </a:spcBef>
              <a:buNone/>
            </a:pPr>
            <a:r>
              <a:rPr lang="en"/>
              <a:t>Notice the SVC is only held by the DecisionModule. That’s cool because it allows us to swap out the SVC for a different learning model by only updating the DecisionModule -- the change is very isolated and small. It gets even better... Later on, using polymorphism, we’ll be able to swap out the SVM by only changing one line of code!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Dashed arrow -- “uses”</a:t>
            </a:r>
          </a:p>
          <a:p>
            <a:pPr lvl="0" rtl="0">
              <a:spcBef>
                <a:spcPts val="0"/>
              </a:spcBef>
              <a:buNone/>
            </a:pPr>
            <a:r>
              <a:t/>
            </a:r>
            <a:endParaRPr/>
          </a:p>
          <a:p>
            <a:pPr lvl="0" rtl="0">
              <a:spcBef>
                <a:spcPts val="0"/>
              </a:spcBef>
              <a:buNone/>
            </a:pPr>
            <a:r>
              <a:rPr lang="en"/>
              <a:t>Diamond arrow -- “composed of”</a:t>
            </a:r>
          </a:p>
          <a:p>
            <a:pPr lvl="0" rtl="0">
              <a:spcBef>
                <a:spcPts val="0"/>
              </a:spcBef>
              <a:buNone/>
            </a:pPr>
            <a:r>
              <a:t/>
            </a:r>
            <a:endParaRPr/>
          </a:p>
          <a:p>
            <a:pPr lvl="0">
              <a:spcBef>
                <a:spcPts val="0"/>
              </a:spcBef>
              <a:buNone/>
            </a:pPr>
            <a:r>
              <a:rPr lang="en"/>
              <a:t>Notice the SVC is only held by the DecisionModule. That’s cool because it allows us to swap out the SVC for a different learning model by only updating the DecisionModule -- the change is very isolated and small. It gets even better... Later on, using polymorphism, we’ll be able to swap out the SVM by only changing one line of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During the python demo, we’ll just show the stubbed out classes, then we’ll write main.py together.</a:t>
            </a:r>
          </a:p>
          <a:p>
            <a:pPr lvl="0" rtl="0">
              <a:spcBef>
                <a:spcPts val="0"/>
              </a:spcBef>
              <a:buNone/>
            </a:pPr>
            <a:r>
              <a:t/>
            </a:r>
            <a:endParaRPr/>
          </a:p>
          <a:p>
            <a:pPr indent="-228600" lvl="0" marL="457200" rtl="0">
              <a:spcBef>
                <a:spcPts val="0"/>
              </a:spcBef>
              <a:buAutoNum type="arabicPeriod"/>
            </a:pPr>
            <a:r>
              <a:rPr lang="en"/>
              <a:t>Our code is readable. New people to the project shouldn’t be too confused.</a:t>
            </a:r>
          </a:p>
          <a:p>
            <a:pPr indent="-228600" lvl="0" marL="457200" rtl="0">
              <a:spcBef>
                <a:spcPts val="0"/>
              </a:spcBef>
              <a:buAutoNum type="arabicPeriod"/>
            </a:pPr>
            <a:r>
              <a:rPr lang="en"/>
              <a:t>If one class gets complicated, the other classes don’t need to know about it. The complexity is hidden away.</a:t>
            </a:r>
          </a:p>
          <a:p>
            <a:pPr indent="-228600" lvl="0" marL="457200" rtl="0">
              <a:spcBef>
                <a:spcPts val="0"/>
              </a:spcBef>
              <a:buAutoNum type="arabicPeriod"/>
            </a:pPr>
            <a:r>
              <a:rPr lang="en"/>
              <a:t>Easy to test. Test each class one at a time. Testing each method one-at-a time is called “unit testing”, which is possible with this code.</a:t>
            </a:r>
          </a:p>
          <a:p>
            <a:pPr indent="-228600" lvl="0" marL="457200">
              <a:spcBef>
                <a:spcPts val="0"/>
              </a:spcBef>
              <a:buAutoNum type="arabicPeriod"/>
            </a:pPr>
            <a:r>
              <a:rPr lang="en"/>
              <a:t>Easy to modify. Say you get a new type of arm. Easy, just modify the one class: Arm. Or say you get an additional arm of the same type. Pretty easy too: just instantiate a new arm and update the Controller so that the second arm is also used.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How does the SSR use encapsulation?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“As a Data Scientist you’ll be writing and using a lot of code. Good Software Engineering is the key to being efficient. Good OOP is the key to good Software Engineering.”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There is a lot happening inside the SVC class, but we don’t have to know or care about it! We only reap the benefits.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How does the SSR use composition?</a:t>
            </a: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Object is easy: 12 object.</a:t>
            </a:r>
          </a:p>
          <a:p>
            <a:pPr lvl="0" rtl="0">
              <a:spcBef>
                <a:spcPts val="0"/>
              </a:spcBef>
              <a:buNone/>
            </a:pPr>
            <a:r>
              <a:t/>
            </a:r>
            <a:endParaRPr/>
          </a:p>
          <a:p>
            <a:pPr lvl="0" rtl="0">
              <a:spcBef>
                <a:spcPts val="0"/>
              </a:spcBef>
              <a:buNone/>
            </a:pPr>
            <a:r>
              <a:rPr lang="en"/>
              <a:t>But classes? Uhh… maybe 1. Maybe 5… ?</a:t>
            </a: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Parent class is also called the “base” class.</a:t>
            </a:r>
          </a:p>
          <a:p>
            <a:pPr lvl="0" rtl="0">
              <a:spcBef>
                <a:spcPts val="0"/>
              </a:spcBef>
              <a:buNone/>
            </a:pPr>
            <a:r>
              <a:t/>
            </a:r>
            <a:endParaRPr/>
          </a:p>
          <a:p>
            <a:pPr lvl="0" rtl="0">
              <a:spcBef>
                <a:spcPts val="0"/>
              </a:spcBef>
              <a:buNone/>
            </a:pPr>
            <a:r>
              <a:rPr lang="en"/>
              <a:t>Child classes are also called “subclasses”.</a:t>
            </a:r>
          </a:p>
          <a:p>
            <a:pPr lvl="0" rtl="0">
              <a:spcBef>
                <a:spcPts val="0"/>
              </a:spcBef>
              <a:buNone/>
            </a:pPr>
            <a:r>
              <a:t/>
            </a:r>
            <a:endParaRPr/>
          </a:p>
          <a:p>
            <a:pPr lvl="0">
              <a:spcBef>
                <a:spcPts val="0"/>
              </a:spcBef>
              <a:buNone/>
            </a:pPr>
            <a:r>
              <a:rPr lang="en"/>
              <a:t>Notice the arrow seems backwards if you think “Banana is derived from Fruit.” While that statement is true, the arrow is not trying to capture that idea. Rather the arrow captures the idea “Banana is-a Fruit.”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u="sng">
                <a:solidFill>
                  <a:srgbClr val="666666"/>
                </a:solidFill>
              </a:rPr>
              <a:t>Fruit</a:t>
            </a:r>
            <a:r>
              <a:rPr lang="en" sz="1400">
                <a:solidFill>
                  <a:srgbClr val="666666"/>
                </a:solidFill>
              </a:rPr>
              <a:t> implements the default way to eat a fruit.</a:t>
            </a:r>
          </a:p>
          <a:p>
            <a:pPr lvl="0" rtl="0">
              <a:spcBef>
                <a:spcPts val="0"/>
              </a:spcBef>
              <a:buNone/>
            </a:pPr>
            <a:r>
              <a:t/>
            </a:r>
            <a:endParaRPr sz="1400">
              <a:solidFill>
                <a:srgbClr val="666666"/>
              </a:solidFill>
            </a:endParaRPr>
          </a:p>
          <a:p>
            <a:pPr lvl="0" rtl="0">
              <a:spcBef>
                <a:spcPts val="0"/>
              </a:spcBef>
              <a:buNone/>
            </a:pPr>
            <a:r>
              <a:rPr lang="en" sz="1400" u="sng">
                <a:solidFill>
                  <a:srgbClr val="666666"/>
                </a:solidFill>
              </a:rPr>
              <a:t>Banana</a:t>
            </a:r>
            <a:r>
              <a:rPr lang="en" sz="1400">
                <a:solidFill>
                  <a:srgbClr val="666666"/>
                </a:solidFill>
              </a:rPr>
              <a:t>, </a:t>
            </a:r>
            <a:r>
              <a:rPr lang="en" sz="1400" u="sng">
                <a:solidFill>
                  <a:srgbClr val="666666"/>
                </a:solidFill>
              </a:rPr>
              <a:t>Orange</a:t>
            </a:r>
            <a:r>
              <a:rPr lang="en" sz="1400">
                <a:solidFill>
                  <a:srgbClr val="666666"/>
                </a:solidFill>
              </a:rPr>
              <a:t>, and </a:t>
            </a:r>
            <a:r>
              <a:rPr lang="en" sz="1400" u="sng">
                <a:solidFill>
                  <a:srgbClr val="666666"/>
                </a:solidFill>
              </a:rPr>
              <a:t>Apple</a:t>
            </a:r>
            <a:r>
              <a:rPr lang="en" sz="1400">
                <a:solidFill>
                  <a:srgbClr val="666666"/>
                </a:solidFill>
              </a:rPr>
              <a:t> “override” the eat() method to define their own ways to be eaten.</a:t>
            </a:r>
          </a:p>
          <a:p>
            <a:pPr lvl="0" rtl="0">
              <a:spcBef>
                <a:spcPts val="0"/>
              </a:spcBef>
              <a:buNone/>
            </a:pPr>
            <a:r>
              <a:t/>
            </a:r>
            <a:endParaRPr sz="1400">
              <a:solidFill>
                <a:srgbClr val="66666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Start with the code implementing the design in the “Inheritance” slide. Override the eat() method to become the design in the “Polymorphism”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solidFill>
                  <a:srgbClr val="666666"/>
                </a:solidFill>
              </a:rPr>
              <a:t>Technically… ClassifierMixin doesn’t declare the fit() and predict() methods. It only declares the score() method. It’s my believe that sklearn SHOULD have ClassifierMixin declare all three methods. On sklearn’s website it does say explicitly (in English prose, not in code) that all classifiers will implement the fit() and predict() methods. So… I think it might be an oversight in the ClassifierMixin’s declaration. But with Python’s duck typing, it doesn’t really matter anyway.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Some language borrowed from:</a:t>
            </a:r>
          </a:p>
          <a:p>
            <a:pPr lvl="0" rtl="0">
              <a:spcBef>
                <a:spcPts val="0"/>
              </a:spcBef>
              <a:buNone/>
            </a:pPr>
            <a:r>
              <a:rPr lang="en" u="sng">
                <a:solidFill>
                  <a:schemeClr val="hlink"/>
                </a:solidFill>
                <a:hlinkClick r:id="rId2"/>
              </a:rPr>
              <a:t>https://en.wikipedia.org/wiki/Paradigm</a:t>
            </a:r>
          </a:p>
          <a:p>
            <a:pPr lvl="0" rtl="0">
              <a:spcBef>
                <a:spcPts val="0"/>
              </a:spcBef>
              <a:buNone/>
            </a:pPr>
            <a:r>
              <a:rPr lang="en" u="sng">
                <a:solidFill>
                  <a:schemeClr val="hlink"/>
                </a:solidFill>
                <a:hlinkClick r:id="rId3"/>
              </a:rPr>
              <a:t>http://cs.lmu.edu/~ray/notes/paradigms/</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Don’t get the joke? See: </a:t>
            </a:r>
            <a:r>
              <a:rPr lang="en" u="sng">
                <a:solidFill>
                  <a:schemeClr val="hlink"/>
                </a:solidFill>
                <a:hlinkClick r:id="rId2"/>
              </a:rPr>
              <a:t>https://en.wikipedia.org/wiki/A_rose_by_any_other_name_would_smell_as_sweet</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DO AN IN-CLASS POLL HERE TO CHECK FOR UNDERSTANDING! We poll on polleverywhere.com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Member variables go by many names, other people call them: “instance variables”, “fields”, “attributes”, “properties”, etc. I don’t really care what you call them.</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23.jpg"/><Relationship Id="rId13" Type="http://schemas.openxmlformats.org/officeDocument/2006/relationships/image" Target="../media/image18.jpg"/><Relationship Id="rId12"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13.jpg"/><Relationship Id="rId9" Type="http://schemas.openxmlformats.org/officeDocument/2006/relationships/image" Target="../media/image27.jpg"/><Relationship Id="rId14" Type="http://schemas.openxmlformats.org/officeDocument/2006/relationships/image" Target="../media/image19.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17.jpg"/><Relationship Id="rId8"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jpg"/><Relationship Id="rId4" Type="http://schemas.openxmlformats.org/officeDocument/2006/relationships/image" Target="../media/image20.jpg"/><Relationship Id="rId5" Type="http://schemas.openxmlformats.org/officeDocument/2006/relationships/image" Target="../media/image06.jpg"/><Relationship Id="rId6" Type="http://schemas.openxmlformats.org/officeDocument/2006/relationships/image" Target="../media/image21.jpg"/><Relationship Id="rId7" Type="http://schemas.openxmlformats.org/officeDocument/2006/relationships/image" Target="../media/image0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jpg"/><Relationship Id="rId4" Type="http://schemas.openxmlformats.org/officeDocument/2006/relationships/image" Target="../media/image02.jpg"/><Relationship Id="rId11" Type="http://schemas.openxmlformats.org/officeDocument/2006/relationships/image" Target="../media/image10.jpg"/><Relationship Id="rId10" Type="http://schemas.openxmlformats.org/officeDocument/2006/relationships/image" Target="../media/image14.png"/><Relationship Id="rId9" Type="http://schemas.openxmlformats.org/officeDocument/2006/relationships/image" Target="../media/image11.jpg"/><Relationship Id="rId5" Type="http://schemas.openxmlformats.org/officeDocument/2006/relationships/image" Target="../media/image08.png"/><Relationship Id="rId6" Type="http://schemas.openxmlformats.org/officeDocument/2006/relationships/image" Target="../media/image05.jpg"/><Relationship Id="rId7" Type="http://schemas.openxmlformats.org/officeDocument/2006/relationships/image" Target="../media/image07.jp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265500" y="1233175"/>
            <a:ext cx="4045199" cy="1482300"/>
          </a:xfrm>
          <a:prstGeom prst="rect">
            <a:avLst/>
          </a:prstGeom>
        </p:spPr>
        <p:txBody>
          <a:bodyPr anchorCtr="0" anchor="b" bIns="91425" lIns="91425" rIns="91425" tIns="91425">
            <a:noAutofit/>
          </a:bodyPr>
          <a:lstStyle/>
          <a:p>
            <a:pPr lvl="0">
              <a:spcBef>
                <a:spcPts val="0"/>
              </a:spcBef>
              <a:buNone/>
            </a:pPr>
            <a:r>
              <a:rPr lang="en"/>
              <a:t>Object-Oriented Programming</a:t>
            </a:r>
          </a:p>
        </p:txBody>
      </p:sp>
      <p:sp>
        <p:nvSpPr>
          <p:cNvPr id="68" name="Shape 68"/>
          <p:cNvSpPr txBox="1"/>
          <p:nvPr>
            <p:ph idx="1" type="subTitle"/>
          </p:nvPr>
        </p:nvSpPr>
        <p:spPr>
          <a:xfrm>
            <a:off x="265500" y="2779466"/>
            <a:ext cx="4045199" cy="1235100"/>
          </a:xfrm>
          <a:prstGeom prst="rect">
            <a:avLst/>
          </a:prstGeom>
        </p:spPr>
        <p:txBody>
          <a:bodyPr anchorCtr="0" anchor="t" bIns="91425" lIns="91425" rIns="91425" tIns="91425">
            <a:noAutofit/>
          </a:bodyPr>
          <a:lstStyle/>
          <a:p>
            <a:pPr lvl="0" rtl="0">
              <a:spcBef>
                <a:spcPts val="0"/>
              </a:spcBef>
              <a:buNone/>
            </a:pPr>
            <a:r>
              <a:rPr lang="en"/>
              <a:t>OOP</a:t>
            </a:r>
          </a:p>
          <a:p>
            <a:pPr lvl="0" rtl="0">
              <a:spcBef>
                <a:spcPts val="0"/>
              </a:spcBef>
              <a:buNone/>
            </a:pPr>
            <a:r>
              <a:t/>
            </a:r>
            <a:endParaRPr/>
          </a:p>
          <a:p>
            <a:pPr lvl="0" rtl="0">
              <a:spcBef>
                <a:spcPts val="0"/>
              </a:spcBef>
              <a:buNone/>
            </a:pPr>
            <a:r>
              <a:rPr lang="en" sz="1400"/>
              <a:t>By Ryan Henning</a:t>
            </a:r>
          </a:p>
        </p:txBody>
      </p:sp>
      <p:sp>
        <p:nvSpPr>
          <p:cNvPr id="69" name="Shape 69"/>
          <p:cNvSpPr txBox="1"/>
          <p:nvPr>
            <p:ph idx="2" type="body"/>
          </p:nvPr>
        </p:nvSpPr>
        <p:spPr>
          <a:xfrm>
            <a:off x="4939500" y="724200"/>
            <a:ext cx="3837000" cy="3695099"/>
          </a:xfrm>
          <a:prstGeom prst="rect">
            <a:avLst/>
          </a:prstGeom>
        </p:spPr>
        <p:txBody>
          <a:bodyPr anchorCtr="0" anchor="ctr" bIns="91425" lIns="91425" rIns="91425" tIns="91425">
            <a:noAutofit/>
          </a:bodyPr>
          <a:lstStyle/>
          <a:p>
            <a:pPr indent="-381000" lvl="0" marL="457200" rtl="0">
              <a:spcBef>
                <a:spcPts val="0"/>
              </a:spcBef>
              <a:buSzPct val="100000"/>
            </a:pPr>
            <a:r>
              <a:rPr lang="en" sz="2400"/>
              <a:t>What / Why OOP?</a:t>
            </a:r>
          </a:p>
          <a:p>
            <a:pPr indent="-381000" lvl="0" marL="457200" rtl="0">
              <a:spcBef>
                <a:spcPts val="0"/>
              </a:spcBef>
              <a:buSzPct val="100000"/>
            </a:pPr>
            <a:r>
              <a:rPr lang="en" sz="2400"/>
              <a:t>OOP Terminology</a:t>
            </a:r>
          </a:p>
          <a:p>
            <a:pPr indent="-381000" lvl="0" marL="457200" rtl="0">
              <a:spcBef>
                <a:spcPts val="0"/>
              </a:spcBef>
              <a:buSzPct val="100000"/>
            </a:pPr>
            <a:r>
              <a:rPr lang="en" sz="2400"/>
              <a:t>OOP in Python</a:t>
            </a:r>
          </a:p>
          <a:p>
            <a:pPr indent="-381000" lvl="0" marL="457200" rtl="0">
              <a:spcBef>
                <a:spcPts val="0"/>
              </a:spcBef>
              <a:buSzPct val="100000"/>
            </a:pPr>
            <a:r>
              <a:rPr lang="en" sz="2400"/>
              <a:t>Design Example</a:t>
            </a:r>
          </a:p>
          <a:p>
            <a:pPr indent="-381000" lvl="0" marL="457200" rtl="0">
              <a:spcBef>
                <a:spcPts val="0"/>
              </a:spcBef>
              <a:buSzPct val="100000"/>
            </a:pPr>
            <a:r>
              <a:rPr lang="en" sz="2400"/>
              <a:t>Encapsulation</a:t>
            </a:r>
          </a:p>
          <a:p>
            <a:pPr indent="-381000" lvl="0" marL="457200" rtl="0">
              <a:spcBef>
                <a:spcPts val="0"/>
              </a:spcBef>
              <a:buSzPct val="100000"/>
            </a:pPr>
            <a:r>
              <a:rPr lang="en" sz="2400"/>
              <a:t>Composition</a:t>
            </a:r>
          </a:p>
          <a:p>
            <a:pPr indent="-381000" lvl="0" marL="457200" rtl="0">
              <a:spcBef>
                <a:spcPts val="0"/>
              </a:spcBef>
              <a:buSzPct val="100000"/>
            </a:pPr>
            <a:r>
              <a:rPr lang="en" sz="2400"/>
              <a:t>Inheritance</a:t>
            </a:r>
          </a:p>
          <a:p>
            <a:pPr indent="-381000" lvl="0" marL="457200" rtl="0">
              <a:spcBef>
                <a:spcPts val="0"/>
              </a:spcBef>
              <a:buSzPct val="100000"/>
            </a:pPr>
            <a:r>
              <a:rPr lang="en" sz="2400"/>
              <a:t>Polymorphism</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OOP Terminology: “Method”</a:t>
            </a:r>
          </a:p>
        </p:txBody>
      </p:sp>
      <p:sp>
        <p:nvSpPr>
          <p:cNvPr id="142" name="Shape 142"/>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Every object has a set of </a:t>
            </a:r>
            <a:r>
              <a:rPr b="1" lang="en"/>
              <a:t>methods</a:t>
            </a:r>
            <a:r>
              <a:rPr lang="en"/>
              <a:t>. Each method is a procedure that the object knows how to perform. Most of the time the methods will change the object’s state (i.e. modify the object’s member variables).</a:t>
            </a:r>
          </a:p>
          <a:p>
            <a:pPr lvl="0" rtl="0">
              <a:spcBef>
                <a:spcPts val="0"/>
              </a:spcBef>
              <a:buNone/>
            </a:pPr>
            <a:r>
              <a:rPr lang="en"/>
              <a:t>An object’s methods define that object’s </a:t>
            </a:r>
            <a:r>
              <a:rPr lang="en" u="sng"/>
              <a:t>behavior</a:t>
            </a:r>
            <a:r>
              <a:rPr lang="en"/>
              <a:t>.</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460950" y="677400"/>
            <a:ext cx="8222100" cy="1012799"/>
          </a:xfrm>
          <a:prstGeom prst="rect">
            <a:avLst/>
          </a:prstGeom>
        </p:spPr>
        <p:txBody>
          <a:bodyPr anchorCtr="0" anchor="ctr" bIns="91425" lIns="91425" rIns="91425" tIns="91425">
            <a:noAutofit/>
          </a:bodyPr>
          <a:lstStyle/>
          <a:p>
            <a:pPr lvl="0">
              <a:spcBef>
                <a:spcPts val="0"/>
              </a:spcBef>
              <a:buNone/>
            </a:pPr>
            <a:r>
              <a:rPr lang="en"/>
              <a:t>OOP in Python (quick review)</a:t>
            </a:r>
          </a:p>
        </p:txBody>
      </p:sp>
      <p:sp>
        <p:nvSpPr>
          <p:cNvPr id="148" name="Shape 148"/>
          <p:cNvSpPr txBox="1"/>
          <p:nvPr>
            <p:ph type="title"/>
          </p:nvPr>
        </p:nvSpPr>
        <p:spPr>
          <a:xfrm>
            <a:off x="460950" y="1796150"/>
            <a:ext cx="8222100" cy="2927399"/>
          </a:xfrm>
          <a:prstGeom prst="rect">
            <a:avLst/>
          </a:prstGeom>
        </p:spPr>
        <p:txBody>
          <a:bodyPr anchorCtr="0" anchor="ctr" bIns="91425" lIns="91425" rIns="91425" tIns="91425">
            <a:noAutofit/>
          </a:bodyPr>
          <a:lstStyle/>
          <a:p>
            <a:pPr lvl="0" rtl="0">
              <a:spcBef>
                <a:spcPts val="0"/>
              </a:spcBef>
              <a:buNone/>
            </a:pPr>
            <a:r>
              <a:rPr lang="en" sz="2400"/>
              <a:t>Review:</a:t>
            </a:r>
          </a:p>
          <a:p>
            <a:pPr lvl="0" rtl="0">
              <a:spcBef>
                <a:spcPts val="0"/>
              </a:spcBef>
              <a:buNone/>
            </a:pPr>
            <a:r>
              <a:t/>
            </a:r>
            <a:endParaRPr sz="2400"/>
          </a:p>
          <a:p>
            <a:pPr indent="-381000" lvl="0" marL="457200" rtl="0">
              <a:spcBef>
                <a:spcPts val="0"/>
              </a:spcBef>
              <a:buSzPct val="100000"/>
              <a:buChar char="●"/>
            </a:pPr>
            <a:r>
              <a:rPr lang="en" sz="2400"/>
              <a:t>Python classes you use every day! (list, dict, string, …)</a:t>
            </a:r>
          </a:p>
          <a:p>
            <a:pPr indent="-381000" lvl="0" marL="457200" rtl="0">
              <a:spcBef>
                <a:spcPts val="0"/>
              </a:spcBef>
              <a:buSzPct val="100000"/>
              <a:buChar char="●"/>
            </a:pPr>
            <a:r>
              <a:rPr lang="en" sz="2400"/>
              <a:t>Declaring the Fraction class</a:t>
            </a:r>
          </a:p>
          <a:p>
            <a:pPr indent="-381000" lvl="0" marL="457200" rtl="0">
              <a:spcBef>
                <a:spcPts val="0"/>
              </a:spcBef>
              <a:buSzPct val="100000"/>
              <a:buChar char="●"/>
            </a:pPr>
            <a:r>
              <a:rPr lang="en" sz="2400"/>
              <a:t>Instantiating Fraction objects</a:t>
            </a:r>
          </a:p>
          <a:p>
            <a:pPr indent="-381000" lvl="0" marL="457200" rtl="0">
              <a:spcBef>
                <a:spcPts val="0"/>
              </a:spcBef>
              <a:buSzPct val="100000"/>
              <a:buChar char="●"/>
            </a:pPr>
            <a:r>
              <a:rPr lang="en" sz="2400"/>
              <a:t>Using Fraction objects</a:t>
            </a:r>
          </a:p>
          <a:p>
            <a:pPr indent="-381000" lvl="0" marL="457200" rtl="0">
              <a:spcBef>
                <a:spcPts val="0"/>
              </a:spcBef>
              <a:buSzPct val="100000"/>
              <a:buChar char="●"/>
            </a:pPr>
            <a:r>
              <a:rPr lang="en" sz="2400"/>
              <a:t>Magic methods</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UML Class Diagram</a:t>
            </a:r>
          </a:p>
          <a:p>
            <a:pPr lvl="0" rtl="0">
              <a:spcBef>
                <a:spcPts val="0"/>
              </a:spcBef>
              <a:buNone/>
            </a:pPr>
            <a:r>
              <a:rPr lang="en" sz="1800"/>
              <a:t>UML: Unified Modeling Language</a:t>
            </a:r>
          </a:p>
        </p:txBody>
      </p:sp>
      <p:grpSp>
        <p:nvGrpSpPr>
          <p:cNvPr id="154" name="Shape 154"/>
          <p:cNvGrpSpPr/>
          <p:nvPr/>
        </p:nvGrpSpPr>
        <p:grpSpPr>
          <a:xfrm>
            <a:off x="4435150" y="2729275"/>
            <a:ext cx="2233155" cy="1695750"/>
            <a:chOff x="168852" y="393854"/>
            <a:chExt cx="2623229" cy="1006201"/>
          </a:xfrm>
        </p:grpSpPr>
        <p:sp>
          <p:nvSpPr>
            <p:cNvPr id="155" name="Shape 15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Camera</a:t>
              </a:r>
            </a:p>
          </p:txBody>
        </p:sp>
        <p:sp>
          <p:nvSpPr>
            <p:cNvPr id="156" name="Shape 156"/>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a:t>is_open : boolean</a:t>
              </a:r>
            </a:p>
            <a:p>
              <a:pPr lvl="0" rtl="0" algn="l">
                <a:spcBef>
                  <a:spcPts val="0"/>
                </a:spcBef>
                <a:buNone/>
              </a:pPr>
              <a:r>
                <a:rPr lang="en"/>
                <a:t>input_port : string</a:t>
              </a:r>
            </a:p>
          </p:txBody>
        </p:sp>
        <p:sp>
          <p:nvSpPr>
            <p:cNvPr id="157" name="Shape 157"/>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a:t>open(ctl_port : string)</a:t>
              </a:r>
            </a:p>
            <a:p>
              <a:pPr lvl="0" rtl="0" algn="l">
                <a:spcBef>
                  <a:spcPts val="0"/>
                </a:spcBef>
                <a:buNone/>
              </a:pPr>
              <a:r>
                <a:rPr lang="en"/>
                <a:t>close()</a:t>
              </a:r>
            </a:p>
            <a:p>
              <a:pPr lvl="0" rtl="0" algn="l">
                <a:spcBef>
                  <a:spcPts val="0"/>
                </a:spcBef>
                <a:buNone/>
              </a:pPr>
              <a:r>
                <a:rPr lang="en"/>
                <a:t>capture() : image</a:t>
              </a:r>
            </a:p>
          </p:txBody>
        </p:sp>
      </p:grpSp>
      <p:sp>
        <p:nvSpPr>
          <p:cNvPr id="158" name="Shape 158"/>
          <p:cNvSpPr txBox="1"/>
          <p:nvPr/>
        </p:nvSpPr>
        <p:spPr>
          <a:xfrm>
            <a:off x="1058950" y="2977450"/>
            <a:ext cx="1772099" cy="1199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666666"/>
                </a:solidFill>
              </a:rPr>
              <a:t>What are the parts of this class diagram?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UML Class Diagram</a:t>
            </a:r>
          </a:p>
          <a:p>
            <a:pPr lvl="0" rtl="0">
              <a:spcBef>
                <a:spcPts val="0"/>
              </a:spcBef>
              <a:buNone/>
            </a:pPr>
            <a:r>
              <a:rPr lang="en" sz="1800"/>
              <a:t>UML: Unified Modeling Language</a:t>
            </a:r>
          </a:p>
        </p:txBody>
      </p:sp>
      <p:grpSp>
        <p:nvGrpSpPr>
          <p:cNvPr id="164" name="Shape 164"/>
          <p:cNvGrpSpPr/>
          <p:nvPr/>
        </p:nvGrpSpPr>
        <p:grpSpPr>
          <a:xfrm>
            <a:off x="4435150" y="2729275"/>
            <a:ext cx="2233155" cy="1695750"/>
            <a:chOff x="168852" y="393854"/>
            <a:chExt cx="2623229" cy="1006201"/>
          </a:xfrm>
        </p:grpSpPr>
        <p:sp>
          <p:nvSpPr>
            <p:cNvPr id="165" name="Shape 16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Camera</a:t>
              </a:r>
            </a:p>
          </p:txBody>
        </p:sp>
        <p:sp>
          <p:nvSpPr>
            <p:cNvPr id="166" name="Shape 166"/>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a:t>is_open : boolean</a:t>
              </a:r>
            </a:p>
            <a:p>
              <a:pPr lvl="0" rtl="0" algn="l">
                <a:spcBef>
                  <a:spcPts val="0"/>
                </a:spcBef>
                <a:buNone/>
              </a:pPr>
              <a:r>
                <a:rPr lang="en"/>
                <a:t>input_port : string</a:t>
              </a:r>
            </a:p>
          </p:txBody>
        </p:sp>
        <p:sp>
          <p:nvSpPr>
            <p:cNvPr id="167" name="Shape 167"/>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a:t>open(ctl_port : string)</a:t>
              </a:r>
            </a:p>
            <a:p>
              <a:pPr lvl="0" rtl="0" algn="l">
                <a:spcBef>
                  <a:spcPts val="0"/>
                </a:spcBef>
                <a:buNone/>
              </a:pPr>
              <a:r>
                <a:rPr lang="en"/>
                <a:t>close()</a:t>
              </a:r>
            </a:p>
            <a:p>
              <a:pPr lvl="0" rtl="0" algn="l">
                <a:spcBef>
                  <a:spcPts val="0"/>
                </a:spcBef>
                <a:buNone/>
              </a:pPr>
              <a:r>
                <a:rPr lang="en"/>
                <a:t>capture() : image</a:t>
              </a:r>
            </a:p>
          </p:txBody>
        </p:sp>
      </p:grpSp>
      <p:sp>
        <p:nvSpPr>
          <p:cNvPr id="168" name="Shape 168"/>
          <p:cNvSpPr txBox="1"/>
          <p:nvPr/>
        </p:nvSpPr>
        <p:spPr>
          <a:xfrm>
            <a:off x="373225" y="2425975"/>
            <a:ext cx="2647499" cy="6065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666666"/>
                </a:solidFill>
              </a:rPr>
              <a:t>member variables</a:t>
            </a:r>
          </a:p>
          <a:p>
            <a:pPr lvl="0" algn="ctr">
              <a:spcBef>
                <a:spcPts val="0"/>
              </a:spcBef>
              <a:buNone/>
            </a:pPr>
            <a:r>
              <a:rPr lang="en">
                <a:solidFill>
                  <a:srgbClr val="666666"/>
                </a:solidFill>
              </a:rPr>
              <a:t>(the state of each object)</a:t>
            </a:r>
          </a:p>
        </p:txBody>
      </p:sp>
      <p:sp>
        <p:nvSpPr>
          <p:cNvPr id="169" name="Shape 169"/>
          <p:cNvSpPr txBox="1"/>
          <p:nvPr/>
        </p:nvSpPr>
        <p:spPr>
          <a:xfrm>
            <a:off x="373225" y="3580325"/>
            <a:ext cx="2647499" cy="6065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666666"/>
                </a:solidFill>
              </a:rPr>
              <a:t>methods</a:t>
            </a:r>
          </a:p>
          <a:p>
            <a:pPr lvl="0" rtl="0" algn="ctr">
              <a:spcBef>
                <a:spcPts val="0"/>
              </a:spcBef>
              <a:buNone/>
            </a:pPr>
            <a:r>
              <a:rPr lang="en">
                <a:solidFill>
                  <a:srgbClr val="666666"/>
                </a:solidFill>
              </a:rPr>
              <a:t>(the behavior of each object)</a:t>
            </a:r>
          </a:p>
        </p:txBody>
      </p:sp>
      <p:cxnSp>
        <p:nvCxnSpPr>
          <p:cNvPr id="170" name="Shape 170"/>
          <p:cNvCxnSpPr>
            <a:stCxn id="168" idx="3"/>
            <a:endCxn id="166" idx="1"/>
          </p:cNvCxnSpPr>
          <p:nvPr/>
        </p:nvCxnSpPr>
        <p:spPr>
          <a:xfrm>
            <a:off x="3020724" y="2729274"/>
            <a:ext cx="1414500" cy="667799"/>
          </a:xfrm>
          <a:prstGeom prst="straightConnector1">
            <a:avLst/>
          </a:prstGeom>
          <a:noFill/>
          <a:ln cap="flat" cmpd="sng" w="9525">
            <a:solidFill>
              <a:schemeClr val="dk2"/>
            </a:solidFill>
            <a:prstDash val="solid"/>
            <a:round/>
            <a:headEnd len="lg" w="lg" type="none"/>
            <a:tailEnd len="lg" w="lg" type="triangle"/>
          </a:ln>
        </p:spPr>
      </p:cxnSp>
      <p:cxnSp>
        <p:nvCxnSpPr>
          <p:cNvPr id="171" name="Shape 171"/>
          <p:cNvCxnSpPr>
            <a:stCxn id="169" idx="3"/>
            <a:endCxn id="167" idx="1"/>
          </p:cNvCxnSpPr>
          <p:nvPr/>
        </p:nvCxnSpPr>
        <p:spPr>
          <a:xfrm>
            <a:off x="3020724" y="3883624"/>
            <a:ext cx="1414500" cy="168300"/>
          </a:xfrm>
          <a:prstGeom prst="straightConnector1">
            <a:avLst/>
          </a:prstGeom>
          <a:noFill/>
          <a:ln cap="flat" cmpd="sng" w="9525">
            <a:solidFill>
              <a:schemeClr val="dk2"/>
            </a:solidFill>
            <a:prstDash val="solid"/>
            <a:round/>
            <a:headEnd len="lg" w="lg" type="none"/>
            <a:tailEnd len="lg" w="lg" type="triangle"/>
          </a:ln>
        </p:spPr>
      </p:cxnSp>
      <p:sp>
        <p:nvSpPr>
          <p:cNvPr id="172" name="Shape 172"/>
          <p:cNvSpPr txBox="1"/>
          <p:nvPr/>
        </p:nvSpPr>
        <p:spPr>
          <a:xfrm>
            <a:off x="5867400" y="1922958"/>
            <a:ext cx="2647499" cy="3896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666666"/>
                </a:solidFill>
              </a:rPr>
              <a:t>the class name</a:t>
            </a:r>
          </a:p>
        </p:txBody>
      </p:sp>
      <p:cxnSp>
        <p:nvCxnSpPr>
          <p:cNvPr id="173" name="Shape 173"/>
          <p:cNvCxnSpPr/>
          <p:nvPr/>
        </p:nvCxnSpPr>
        <p:spPr>
          <a:xfrm flipH="1">
            <a:off x="5925000" y="2146050"/>
            <a:ext cx="548099" cy="7113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Let’s design a program in OO fashion.</a:t>
            </a:r>
          </a:p>
        </p:txBody>
      </p:sp>
      <p:sp>
        <p:nvSpPr>
          <p:cNvPr id="179" name="Shape 179"/>
          <p:cNvSpPr txBox="1"/>
          <p:nvPr>
            <p:ph idx="1" type="body"/>
          </p:nvPr>
        </p:nvSpPr>
        <p:spPr>
          <a:xfrm>
            <a:off x="471900" y="1919075"/>
            <a:ext cx="8222100" cy="3142800"/>
          </a:xfrm>
          <a:prstGeom prst="rect">
            <a:avLst/>
          </a:prstGeom>
        </p:spPr>
        <p:txBody>
          <a:bodyPr anchorCtr="0" anchor="t" bIns="91425" lIns="91425" rIns="91425" tIns="91425">
            <a:noAutofit/>
          </a:bodyPr>
          <a:lstStyle/>
          <a:p>
            <a:pPr lvl="0" rtl="0">
              <a:spcBef>
                <a:spcPts val="0"/>
              </a:spcBef>
              <a:buNone/>
            </a:pPr>
            <a:r>
              <a:rPr b="1" lang="en"/>
              <a:t>Smart Recycling Robot </a:t>
            </a:r>
            <a:r>
              <a:rPr lang="en"/>
              <a:t>(SRR)</a:t>
            </a:r>
          </a:p>
          <a:p>
            <a:pPr lvl="0" rtl="0">
              <a:spcBef>
                <a:spcPts val="0"/>
              </a:spcBef>
              <a:buNone/>
            </a:pPr>
            <a:r>
              <a:rPr lang="en"/>
              <a:t>Build a robot that sorts physical objects into three categories:</a:t>
            </a:r>
          </a:p>
          <a:p>
            <a:pPr indent="-228600" lvl="0" marL="457200" rtl="0">
              <a:spcBef>
                <a:spcPts val="0"/>
              </a:spcBef>
              <a:buAutoNum type="arabicPeriod"/>
            </a:pPr>
            <a:r>
              <a:rPr lang="en"/>
              <a:t>recycle,</a:t>
            </a:r>
          </a:p>
          <a:p>
            <a:pPr indent="-228600" lvl="0" marL="457200" rtl="0">
              <a:spcBef>
                <a:spcPts val="0"/>
              </a:spcBef>
              <a:buAutoNum type="arabicPeriod"/>
            </a:pPr>
            <a:r>
              <a:rPr lang="en"/>
              <a:t>compost,</a:t>
            </a:r>
          </a:p>
          <a:p>
            <a:pPr indent="-228600" lvl="0" marL="457200" rtl="0">
              <a:spcBef>
                <a:spcPts val="0"/>
              </a:spcBef>
              <a:buAutoNum type="arabicPeriod"/>
            </a:pPr>
            <a:r>
              <a:rPr lang="en"/>
              <a:t>landfill</a:t>
            </a:r>
          </a:p>
          <a:p>
            <a:pPr lvl="0">
              <a:spcBef>
                <a:spcPts val="0"/>
              </a:spcBef>
              <a:buNone/>
            </a:pPr>
            <a:r>
              <a:rPr lang="en"/>
              <a:t>The robot brain is a computer program that you will write. The robot has an arm for grasping each piece of trash and delivering it to one of three bins.</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rtl="0">
              <a:spcBef>
                <a:spcPts val="0"/>
              </a:spcBef>
              <a:buNone/>
            </a:pPr>
            <a:r>
              <a:rPr lang="en" sz="2400"/>
              <a:t>Nouns and Verbs</a:t>
            </a:r>
          </a:p>
        </p:txBody>
      </p:sp>
      <p:sp>
        <p:nvSpPr>
          <p:cNvPr id="185" name="Shape 185"/>
          <p:cNvSpPr txBox="1"/>
          <p:nvPr/>
        </p:nvSpPr>
        <p:spPr>
          <a:xfrm>
            <a:off x="1714500" y="1810700"/>
            <a:ext cx="5994899" cy="3212100"/>
          </a:xfrm>
          <a:prstGeom prst="rect">
            <a:avLst/>
          </a:prstGeom>
          <a:noFill/>
          <a:ln>
            <a:noFill/>
          </a:ln>
        </p:spPr>
        <p:txBody>
          <a:bodyPr anchorCtr="0" anchor="t" bIns="91425" lIns="91425" rIns="91425" tIns="91425">
            <a:noAutofit/>
          </a:bodyPr>
          <a:lstStyle/>
          <a:p>
            <a:pPr lvl="0" rtl="0">
              <a:spcBef>
                <a:spcPts val="0"/>
              </a:spcBef>
              <a:buNone/>
            </a:pPr>
            <a:r>
              <a:rPr lang="en" sz="1800"/>
              <a:t>Capture frames from the camera.</a:t>
            </a:r>
          </a:p>
          <a:p>
            <a:pPr lvl="0" rtl="0">
              <a:spcBef>
                <a:spcPts val="0"/>
              </a:spcBef>
              <a:buNone/>
            </a:pPr>
            <a:r>
              <a:t/>
            </a:r>
            <a:endParaRPr sz="1800"/>
          </a:p>
          <a:p>
            <a:pPr lvl="0" rtl="0">
              <a:spcBef>
                <a:spcPts val="0"/>
              </a:spcBef>
              <a:buNone/>
            </a:pPr>
            <a:r>
              <a:rPr lang="en" sz="1800"/>
              <a:t>Process frames.</a:t>
            </a:r>
          </a:p>
          <a:p>
            <a:pPr lvl="0" rtl="0">
              <a:spcBef>
                <a:spcPts val="0"/>
              </a:spcBef>
              <a:buNone/>
            </a:pPr>
            <a:r>
              <a:t/>
            </a:r>
            <a:endParaRPr sz="1800"/>
          </a:p>
          <a:p>
            <a:pPr lvl="0" rtl="0">
              <a:spcBef>
                <a:spcPts val="0"/>
              </a:spcBef>
              <a:buNone/>
            </a:pPr>
            <a:r>
              <a:rPr lang="en" sz="1800"/>
              <a:t>Move the arm into position.</a:t>
            </a:r>
          </a:p>
          <a:p>
            <a:pPr lvl="0" rtl="0">
              <a:spcBef>
                <a:spcPts val="0"/>
              </a:spcBef>
              <a:buNone/>
            </a:pPr>
            <a:r>
              <a:rPr lang="en" sz="1800"/>
              <a:t>Grasp the trash using the arm.</a:t>
            </a:r>
          </a:p>
          <a:p>
            <a:pPr lvl="0" rtl="0">
              <a:spcBef>
                <a:spcPts val="0"/>
              </a:spcBef>
              <a:buNone/>
            </a:pPr>
            <a:r>
              <a:rPr lang="en" sz="1800"/>
              <a:t>Release the trash.</a:t>
            </a:r>
          </a:p>
          <a:p>
            <a:pPr lvl="0" rtl="0">
              <a:spcBef>
                <a:spcPts val="0"/>
              </a:spcBef>
              <a:buNone/>
            </a:pPr>
            <a:r>
              <a:t/>
            </a:r>
            <a:endParaRPr sz="1800"/>
          </a:p>
          <a:p>
            <a:pPr lvl="0" rtl="0">
              <a:spcBef>
                <a:spcPts val="0"/>
              </a:spcBef>
              <a:buNone/>
            </a:pPr>
            <a:r>
              <a:rPr lang="en" sz="1800"/>
              <a:t>Loop the detection/action cycle.</a:t>
            </a:r>
          </a:p>
          <a:p>
            <a:pPr lvl="0" rtl="0">
              <a:spcBef>
                <a:spcPts val="0"/>
              </a:spcBef>
              <a:buNone/>
            </a:pPr>
            <a:r>
              <a:t/>
            </a:r>
            <a:endParaRPr sz="1800"/>
          </a:p>
          <a:p>
            <a:pPr lvl="0">
              <a:spcBef>
                <a:spcPts val="0"/>
              </a:spcBef>
              <a:buNone/>
            </a:pPr>
            <a:r>
              <a:rPr lang="en" sz="1800"/>
              <a:t>Types of trash are: Recycle, Compost, Landfill, Empty</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rtl="0">
              <a:spcBef>
                <a:spcPts val="0"/>
              </a:spcBef>
              <a:buNone/>
            </a:pPr>
            <a:r>
              <a:rPr lang="en" sz="2400"/>
              <a:t>UML Class Diagram with Relationships</a:t>
            </a:r>
          </a:p>
        </p:txBody>
      </p:sp>
      <p:grpSp>
        <p:nvGrpSpPr>
          <p:cNvPr id="191" name="Shape 191"/>
          <p:cNvGrpSpPr/>
          <p:nvPr/>
        </p:nvGrpSpPr>
        <p:grpSpPr>
          <a:xfrm>
            <a:off x="2618424" y="3737600"/>
            <a:ext cx="1510975" cy="957599"/>
            <a:chOff x="168840" y="393850"/>
            <a:chExt cx="2623221" cy="957599"/>
          </a:xfrm>
        </p:grpSpPr>
        <p:sp>
          <p:nvSpPr>
            <p:cNvPr id="192" name="Shape 192"/>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Controller</a:t>
              </a:r>
            </a:p>
          </p:txBody>
        </p:sp>
        <p:sp>
          <p:nvSpPr>
            <p:cNvPr id="193" name="Shape 193"/>
            <p:cNvSpPr/>
            <p:nvPr/>
          </p:nvSpPr>
          <p:spPr>
            <a:xfrm>
              <a:off x="168862" y="763448"/>
              <a:ext cx="2623200" cy="2184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194" name="Shape 194"/>
            <p:cNvSpPr/>
            <p:nvPr/>
          </p:nvSpPr>
          <p:spPr>
            <a:xfrm>
              <a:off x="168840" y="981850"/>
              <a:ext cx="2623200" cy="3695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loop_once()</a:t>
              </a:r>
            </a:p>
          </p:txBody>
        </p:sp>
      </p:grpSp>
      <p:grpSp>
        <p:nvGrpSpPr>
          <p:cNvPr id="195" name="Shape 195"/>
          <p:cNvGrpSpPr/>
          <p:nvPr/>
        </p:nvGrpSpPr>
        <p:grpSpPr>
          <a:xfrm>
            <a:off x="6726250" y="2588450"/>
            <a:ext cx="2233155" cy="2493579"/>
            <a:chOff x="168852" y="393854"/>
            <a:chExt cx="2623229" cy="1479605"/>
          </a:xfrm>
        </p:grpSpPr>
        <p:sp>
          <p:nvSpPr>
            <p:cNvPr id="196" name="Shape 19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Arm</a:t>
              </a:r>
            </a:p>
          </p:txBody>
        </p:sp>
        <p:sp>
          <p:nvSpPr>
            <p:cNvPr id="197" name="Shape 197"/>
            <p:cNvSpPr/>
            <p:nvPr/>
          </p:nvSpPr>
          <p:spPr>
            <a:xfrm>
              <a:off x="168852" y="623057"/>
              <a:ext cx="2623200" cy="54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current_position : tuple</a:t>
              </a:r>
            </a:p>
            <a:p>
              <a:pPr lvl="0" rtl="0" algn="l">
                <a:spcBef>
                  <a:spcPts val="0"/>
                </a:spcBef>
                <a:buNone/>
              </a:pPr>
              <a:r>
                <a:rPr lang="en" sz="1200"/>
                <a:t>is_grasping : boolean</a:t>
              </a:r>
            </a:p>
            <a:p>
              <a:pPr lvl="0" rtl="0" algn="l">
                <a:spcBef>
                  <a:spcPts val="0"/>
                </a:spcBef>
                <a:buNone/>
              </a:pPr>
              <a:r>
                <a:rPr lang="en" sz="1200"/>
                <a:t>is_open : boolean</a:t>
              </a:r>
            </a:p>
            <a:p>
              <a:pPr lvl="0" rtl="0" algn="l">
                <a:spcBef>
                  <a:spcPts val="0"/>
                </a:spcBef>
                <a:buNone/>
              </a:pPr>
              <a:r>
                <a:rPr lang="en" sz="1200"/>
                <a:t>ctl_port : string</a:t>
              </a:r>
            </a:p>
          </p:txBody>
        </p:sp>
        <p:sp>
          <p:nvSpPr>
            <p:cNvPr id="198" name="Shape 198"/>
            <p:cNvSpPr/>
            <p:nvPr/>
          </p:nvSpPr>
          <p:spPr>
            <a:xfrm>
              <a:off x="168852" y="1164860"/>
              <a:ext cx="2623200" cy="7086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open(ctl_port : string)</a:t>
              </a:r>
            </a:p>
            <a:p>
              <a:pPr lvl="0" rtl="0" algn="l">
                <a:spcBef>
                  <a:spcPts val="0"/>
                </a:spcBef>
                <a:buNone/>
              </a:pPr>
              <a:r>
                <a:rPr lang="en" sz="1200"/>
                <a:t>close()</a:t>
              </a:r>
            </a:p>
            <a:p>
              <a:pPr lvl="0" rtl="0" algn="l">
                <a:spcBef>
                  <a:spcPts val="0"/>
                </a:spcBef>
                <a:buNone/>
              </a:pPr>
              <a:r>
                <a:rPr lang="en" sz="1200"/>
                <a:t>move_to(new_position : tuple)</a:t>
              </a:r>
            </a:p>
            <a:p>
              <a:pPr lvl="0" rtl="0" algn="l">
                <a:spcBef>
                  <a:spcPts val="0"/>
                </a:spcBef>
                <a:buNone/>
              </a:pPr>
              <a:r>
                <a:rPr lang="en" sz="1200"/>
                <a:t>grasp()</a:t>
              </a:r>
            </a:p>
            <a:p>
              <a:pPr lvl="0" rtl="0" algn="l">
                <a:spcBef>
                  <a:spcPts val="0"/>
                </a:spcBef>
                <a:buNone/>
              </a:pPr>
              <a:r>
                <a:rPr lang="en" sz="1200"/>
                <a:t>release()</a:t>
              </a:r>
            </a:p>
          </p:txBody>
        </p:sp>
      </p:grpSp>
      <p:grpSp>
        <p:nvGrpSpPr>
          <p:cNvPr id="199" name="Shape 199"/>
          <p:cNvGrpSpPr/>
          <p:nvPr/>
        </p:nvGrpSpPr>
        <p:grpSpPr>
          <a:xfrm>
            <a:off x="4721039" y="2235694"/>
            <a:ext cx="1823406" cy="1695750"/>
            <a:chOff x="168852" y="393854"/>
            <a:chExt cx="2623229" cy="1006201"/>
          </a:xfrm>
        </p:grpSpPr>
        <p:sp>
          <p:nvSpPr>
            <p:cNvPr id="200" name="Shape 200"/>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Camera</a:t>
              </a:r>
            </a:p>
          </p:txBody>
        </p:sp>
        <p:sp>
          <p:nvSpPr>
            <p:cNvPr id="201" name="Shape 201"/>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is_open : boolean</a:t>
              </a:r>
            </a:p>
            <a:p>
              <a:pPr lvl="0" rtl="0" algn="l">
                <a:spcBef>
                  <a:spcPts val="0"/>
                </a:spcBef>
                <a:buNone/>
              </a:pPr>
              <a:r>
                <a:rPr lang="en" sz="1200"/>
                <a:t>input_port : string</a:t>
              </a:r>
            </a:p>
          </p:txBody>
        </p:sp>
        <p:sp>
          <p:nvSpPr>
            <p:cNvPr id="202" name="Shape 202"/>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open(input_port : string)</a:t>
              </a:r>
            </a:p>
            <a:p>
              <a:pPr lvl="0" rtl="0" algn="l">
                <a:spcBef>
                  <a:spcPts val="0"/>
                </a:spcBef>
                <a:buNone/>
              </a:pPr>
              <a:r>
                <a:rPr lang="en" sz="1200"/>
                <a:t>close()</a:t>
              </a:r>
            </a:p>
            <a:p>
              <a:pPr lvl="0" rtl="0" algn="l">
                <a:spcBef>
                  <a:spcPts val="0"/>
                </a:spcBef>
                <a:buNone/>
              </a:pPr>
              <a:r>
                <a:rPr lang="en" sz="1200"/>
                <a:t>capture() : image</a:t>
              </a:r>
            </a:p>
          </p:txBody>
        </p:sp>
      </p:grpSp>
      <p:grpSp>
        <p:nvGrpSpPr>
          <p:cNvPr id="203" name="Shape 203"/>
          <p:cNvGrpSpPr/>
          <p:nvPr/>
        </p:nvGrpSpPr>
        <p:grpSpPr>
          <a:xfrm>
            <a:off x="72515" y="2243402"/>
            <a:ext cx="2467147" cy="1078942"/>
            <a:chOff x="168852" y="393854"/>
            <a:chExt cx="2623229" cy="640208"/>
          </a:xfrm>
        </p:grpSpPr>
        <p:sp>
          <p:nvSpPr>
            <p:cNvPr id="204" name="Shape 204"/>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DecisionModule</a:t>
              </a:r>
            </a:p>
          </p:txBody>
        </p:sp>
        <p:sp>
          <p:nvSpPr>
            <p:cNvPr id="205" name="Shape 205"/>
            <p:cNvSpPr/>
            <p:nvPr/>
          </p:nvSpPr>
          <p:spPr>
            <a:xfrm>
              <a:off x="168852" y="623056"/>
              <a:ext cx="2623200" cy="18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06" name="Shape 206"/>
            <p:cNvSpPr/>
            <p:nvPr/>
          </p:nvSpPr>
          <p:spPr>
            <a:xfrm>
              <a:off x="168862" y="804862"/>
              <a:ext cx="2623200" cy="2291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process(frame : image) : Decision</a:t>
              </a:r>
            </a:p>
          </p:txBody>
        </p:sp>
      </p:grpSp>
      <p:grpSp>
        <p:nvGrpSpPr>
          <p:cNvPr id="207" name="Shape 207"/>
          <p:cNvGrpSpPr/>
          <p:nvPr/>
        </p:nvGrpSpPr>
        <p:grpSpPr>
          <a:xfrm>
            <a:off x="471899" y="3791912"/>
            <a:ext cx="1510963" cy="1289992"/>
            <a:chOff x="168840" y="301775"/>
            <a:chExt cx="2623200" cy="1289992"/>
          </a:xfrm>
        </p:grpSpPr>
        <p:sp>
          <p:nvSpPr>
            <p:cNvPr id="208" name="Shape 208"/>
            <p:cNvSpPr/>
            <p:nvPr/>
          </p:nvSpPr>
          <p:spPr>
            <a:xfrm>
              <a:off x="168840" y="301775"/>
              <a:ext cx="2623200" cy="4616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&lt;&lt;enumeration&gt;&gt;</a:t>
              </a:r>
            </a:p>
            <a:p>
              <a:pPr lvl="0" rtl="0" algn="ctr">
                <a:spcBef>
                  <a:spcPts val="0"/>
                </a:spcBef>
                <a:buNone/>
              </a:pPr>
              <a:r>
                <a:rPr b="1" lang="en" sz="1200"/>
                <a:t>Trash</a:t>
              </a:r>
            </a:p>
          </p:txBody>
        </p:sp>
        <p:sp>
          <p:nvSpPr>
            <p:cNvPr id="209" name="Shape 209"/>
            <p:cNvSpPr/>
            <p:nvPr/>
          </p:nvSpPr>
          <p:spPr>
            <a:xfrm>
              <a:off x="168840" y="763467"/>
              <a:ext cx="2623200" cy="828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Recycle</a:t>
              </a:r>
            </a:p>
            <a:p>
              <a:pPr lvl="0" rtl="0" algn="l">
                <a:spcBef>
                  <a:spcPts val="0"/>
                </a:spcBef>
                <a:buNone/>
              </a:pPr>
              <a:r>
                <a:rPr lang="en" sz="1200"/>
                <a:t>Compost</a:t>
              </a:r>
            </a:p>
            <a:p>
              <a:pPr lvl="0" rtl="0" algn="l">
                <a:spcBef>
                  <a:spcPts val="0"/>
                </a:spcBef>
                <a:buNone/>
              </a:pPr>
              <a:r>
                <a:rPr lang="en" sz="1200"/>
                <a:t>Landfill</a:t>
              </a:r>
            </a:p>
            <a:p>
              <a:pPr lvl="0" rtl="0" algn="l">
                <a:spcBef>
                  <a:spcPts val="0"/>
                </a:spcBef>
                <a:buNone/>
              </a:pPr>
              <a:r>
                <a:rPr lang="en" sz="1200"/>
                <a:t>Empty</a:t>
              </a:r>
            </a:p>
          </p:txBody>
        </p:sp>
      </p:grpSp>
      <p:grpSp>
        <p:nvGrpSpPr>
          <p:cNvPr id="210" name="Shape 210"/>
          <p:cNvGrpSpPr/>
          <p:nvPr/>
        </p:nvGrpSpPr>
        <p:grpSpPr>
          <a:xfrm>
            <a:off x="3023399" y="1868175"/>
            <a:ext cx="1510975" cy="1305899"/>
            <a:chOff x="168840" y="393850"/>
            <a:chExt cx="2623221" cy="1305899"/>
          </a:xfrm>
        </p:grpSpPr>
        <p:sp>
          <p:nvSpPr>
            <p:cNvPr id="211" name="Shape 211"/>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212" name="Shape 212"/>
            <p:cNvSpPr/>
            <p:nvPr/>
          </p:nvSpPr>
          <p:spPr>
            <a:xfrm>
              <a:off x="168840" y="763450"/>
              <a:ext cx="2623200" cy="337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213" name="Shape 213"/>
            <p:cNvSpPr/>
            <p:nvPr/>
          </p:nvSpPr>
          <p:spPr>
            <a:xfrm>
              <a:off x="168840" y="1100650"/>
              <a:ext cx="2623200" cy="5990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p:txBody>
        </p:sp>
      </p:gr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471900" y="174950"/>
            <a:ext cx="8222100" cy="1331400"/>
          </a:xfrm>
          <a:prstGeom prst="rect">
            <a:avLst/>
          </a:prstGeom>
        </p:spPr>
        <p:txBody>
          <a:bodyPr anchorCtr="0" anchor="b" bIns="91425" lIns="91425" rIns="91425" tIns="91425">
            <a:noAutofit/>
          </a:bodyPr>
          <a:lstStyle/>
          <a:p>
            <a:pPr lvl="0" rtl="0">
              <a:spcBef>
                <a:spcPts val="0"/>
              </a:spcBef>
              <a:buNone/>
            </a:pPr>
            <a:r>
              <a:rPr lang="en"/>
              <a:t>Software Engineering: Designing the SRR</a:t>
            </a:r>
          </a:p>
          <a:p>
            <a:pPr lvl="0">
              <a:spcBef>
                <a:spcPts val="0"/>
              </a:spcBef>
              <a:buNone/>
            </a:pPr>
            <a:r>
              <a:rPr lang="en" sz="2400"/>
              <a:t>UML Class Diagram with Relationships</a:t>
            </a:r>
          </a:p>
        </p:txBody>
      </p:sp>
      <p:grpSp>
        <p:nvGrpSpPr>
          <p:cNvPr id="219" name="Shape 219"/>
          <p:cNvGrpSpPr/>
          <p:nvPr/>
        </p:nvGrpSpPr>
        <p:grpSpPr>
          <a:xfrm>
            <a:off x="2618424" y="3737600"/>
            <a:ext cx="1510975" cy="964499"/>
            <a:chOff x="168840" y="393850"/>
            <a:chExt cx="2623221" cy="964499"/>
          </a:xfrm>
        </p:grpSpPr>
        <p:sp>
          <p:nvSpPr>
            <p:cNvPr id="220" name="Shape 220"/>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Controller</a:t>
              </a:r>
            </a:p>
          </p:txBody>
        </p:sp>
        <p:sp>
          <p:nvSpPr>
            <p:cNvPr id="221" name="Shape 221"/>
            <p:cNvSpPr/>
            <p:nvPr/>
          </p:nvSpPr>
          <p:spPr>
            <a:xfrm>
              <a:off x="168862" y="763448"/>
              <a:ext cx="2623200" cy="2184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22" name="Shape 222"/>
            <p:cNvSpPr/>
            <p:nvPr/>
          </p:nvSpPr>
          <p:spPr>
            <a:xfrm>
              <a:off x="168840" y="981850"/>
              <a:ext cx="2623200" cy="3764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loop_once()</a:t>
              </a:r>
            </a:p>
          </p:txBody>
        </p:sp>
      </p:grpSp>
      <p:grpSp>
        <p:nvGrpSpPr>
          <p:cNvPr id="223" name="Shape 223"/>
          <p:cNvGrpSpPr/>
          <p:nvPr/>
        </p:nvGrpSpPr>
        <p:grpSpPr>
          <a:xfrm>
            <a:off x="6726250" y="2588450"/>
            <a:ext cx="2233155" cy="2493579"/>
            <a:chOff x="168852" y="393854"/>
            <a:chExt cx="2623229" cy="1479605"/>
          </a:xfrm>
        </p:grpSpPr>
        <p:sp>
          <p:nvSpPr>
            <p:cNvPr id="224" name="Shape 224"/>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Arm</a:t>
              </a:r>
            </a:p>
          </p:txBody>
        </p:sp>
        <p:sp>
          <p:nvSpPr>
            <p:cNvPr id="225" name="Shape 225"/>
            <p:cNvSpPr/>
            <p:nvPr/>
          </p:nvSpPr>
          <p:spPr>
            <a:xfrm>
              <a:off x="168852" y="623057"/>
              <a:ext cx="2623200" cy="54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current_position : tuple</a:t>
              </a:r>
            </a:p>
            <a:p>
              <a:pPr lvl="0" rtl="0" algn="l">
                <a:spcBef>
                  <a:spcPts val="0"/>
                </a:spcBef>
                <a:buNone/>
              </a:pPr>
              <a:r>
                <a:rPr lang="en" sz="1200"/>
                <a:t>is_grasping : boolean</a:t>
              </a:r>
            </a:p>
            <a:p>
              <a:pPr lvl="0" rtl="0" algn="l">
                <a:spcBef>
                  <a:spcPts val="0"/>
                </a:spcBef>
                <a:buNone/>
              </a:pPr>
              <a:r>
                <a:rPr lang="en" sz="1200"/>
                <a:t>is_open : boolean</a:t>
              </a:r>
            </a:p>
            <a:p>
              <a:pPr lvl="0" rtl="0" algn="l">
                <a:spcBef>
                  <a:spcPts val="0"/>
                </a:spcBef>
                <a:buNone/>
              </a:pPr>
              <a:r>
                <a:rPr lang="en" sz="1200"/>
                <a:t>ctl_port : string</a:t>
              </a:r>
            </a:p>
          </p:txBody>
        </p:sp>
        <p:sp>
          <p:nvSpPr>
            <p:cNvPr id="226" name="Shape 226"/>
            <p:cNvSpPr/>
            <p:nvPr/>
          </p:nvSpPr>
          <p:spPr>
            <a:xfrm>
              <a:off x="168852" y="1164860"/>
              <a:ext cx="2623200" cy="7086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open(ctl_port : string)</a:t>
              </a:r>
            </a:p>
            <a:p>
              <a:pPr lvl="0" rtl="0" algn="l">
                <a:spcBef>
                  <a:spcPts val="0"/>
                </a:spcBef>
                <a:buNone/>
              </a:pPr>
              <a:r>
                <a:rPr lang="en" sz="1200"/>
                <a:t>close()</a:t>
              </a:r>
            </a:p>
            <a:p>
              <a:pPr lvl="0" rtl="0" algn="l">
                <a:spcBef>
                  <a:spcPts val="0"/>
                </a:spcBef>
                <a:buNone/>
              </a:pPr>
              <a:r>
                <a:rPr lang="en" sz="1200"/>
                <a:t>move_to(new_position : tuple)</a:t>
              </a:r>
            </a:p>
            <a:p>
              <a:pPr lvl="0" rtl="0" algn="l">
                <a:spcBef>
                  <a:spcPts val="0"/>
                </a:spcBef>
                <a:buNone/>
              </a:pPr>
              <a:r>
                <a:rPr lang="en" sz="1200"/>
                <a:t>grasp()</a:t>
              </a:r>
            </a:p>
            <a:p>
              <a:pPr lvl="0" rtl="0" algn="l">
                <a:spcBef>
                  <a:spcPts val="0"/>
                </a:spcBef>
                <a:buNone/>
              </a:pPr>
              <a:r>
                <a:rPr lang="en" sz="1200"/>
                <a:t>release()</a:t>
              </a:r>
            </a:p>
          </p:txBody>
        </p:sp>
      </p:grpSp>
      <p:grpSp>
        <p:nvGrpSpPr>
          <p:cNvPr id="227" name="Shape 227"/>
          <p:cNvGrpSpPr/>
          <p:nvPr/>
        </p:nvGrpSpPr>
        <p:grpSpPr>
          <a:xfrm>
            <a:off x="4721039" y="2235694"/>
            <a:ext cx="1823406" cy="1695750"/>
            <a:chOff x="168852" y="393854"/>
            <a:chExt cx="2623229" cy="1006201"/>
          </a:xfrm>
        </p:grpSpPr>
        <p:sp>
          <p:nvSpPr>
            <p:cNvPr id="228" name="Shape 228"/>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Camera</a:t>
              </a:r>
            </a:p>
          </p:txBody>
        </p:sp>
        <p:sp>
          <p:nvSpPr>
            <p:cNvPr id="229" name="Shape 229"/>
            <p:cNvSpPr/>
            <p:nvPr/>
          </p:nvSpPr>
          <p:spPr>
            <a:xfrm>
              <a:off x="168852" y="623056"/>
              <a:ext cx="2623200" cy="334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is_open : boolean</a:t>
              </a:r>
            </a:p>
            <a:p>
              <a:pPr lvl="0" rtl="0" algn="l">
                <a:spcBef>
                  <a:spcPts val="0"/>
                </a:spcBef>
                <a:buNone/>
              </a:pPr>
              <a:r>
                <a:rPr lang="en" sz="1200"/>
                <a:t>input_port : string</a:t>
              </a:r>
            </a:p>
          </p:txBody>
        </p:sp>
        <p:sp>
          <p:nvSpPr>
            <p:cNvPr id="230" name="Shape 230"/>
            <p:cNvSpPr/>
            <p:nvPr/>
          </p:nvSpPr>
          <p:spPr>
            <a:xfrm>
              <a:off x="168852" y="957255"/>
              <a:ext cx="2623200" cy="4427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open(input_port : string)</a:t>
              </a:r>
            </a:p>
            <a:p>
              <a:pPr lvl="0" rtl="0" algn="l">
                <a:spcBef>
                  <a:spcPts val="0"/>
                </a:spcBef>
                <a:buNone/>
              </a:pPr>
              <a:r>
                <a:rPr lang="en" sz="1200"/>
                <a:t>close()</a:t>
              </a:r>
            </a:p>
            <a:p>
              <a:pPr lvl="0" rtl="0" algn="l">
                <a:spcBef>
                  <a:spcPts val="0"/>
                </a:spcBef>
                <a:buNone/>
              </a:pPr>
              <a:r>
                <a:rPr lang="en" sz="1200"/>
                <a:t>capture() : image</a:t>
              </a:r>
            </a:p>
          </p:txBody>
        </p:sp>
      </p:grpSp>
      <p:grpSp>
        <p:nvGrpSpPr>
          <p:cNvPr id="231" name="Shape 231"/>
          <p:cNvGrpSpPr/>
          <p:nvPr/>
        </p:nvGrpSpPr>
        <p:grpSpPr>
          <a:xfrm>
            <a:off x="72515" y="2243402"/>
            <a:ext cx="2467147" cy="1078942"/>
            <a:chOff x="168852" y="393854"/>
            <a:chExt cx="2623229" cy="640208"/>
          </a:xfrm>
        </p:grpSpPr>
        <p:sp>
          <p:nvSpPr>
            <p:cNvPr id="232" name="Shape 232"/>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DecisionModule</a:t>
              </a:r>
            </a:p>
          </p:txBody>
        </p:sp>
        <p:sp>
          <p:nvSpPr>
            <p:cNvPr id="233" name="Shape 233"/>
            <p:cNvSpPr/>
            <p:nvPr/>
          </p:nvSpPr>
          <p:spPr>
            <a:xfrm>
              <a:off x="168852" y="623056"/>
              <a:ext cx="2623200" cy="1818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234" name="Shape 234"/>
            <p:cNvSpPr/>
            <p:nvPr/>
          </p:nvSpPr>
          <p:spPr>
            <a:xfrm>
              <a:off x="168862" y="804862"/>
              <a:ext cx="2623200" cy="2291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process(frame : image) : Decision</a:t>
              </a:r>
            </a:p>
          </p:txBody>
        </p:sp>
      </p:grpSp>
      <p:grpSp>
        <p:nvGrpSpPr>
          <p:cNvPr id="235" name="Shape 235"/>
          <p:cNvGrpSpPr/>
          <p:nvPr/>
        </p:nvGrpSpPr>
        <p:grpSpPr>
          <a:xfrm>
            <a:off x="471899" y="3791912"/>
            <a:ext cx="1510963" cy="1289991"/>
            <a:chOff x="168840" y="301775"/>
            <a:chExt cx="2623200" cy="1289991"/>
          </a:xfrm>
        </p:grpSpPr>
        <p:sp>
          <p:nvSpPr>
            <p:cNvPr id="236" name="Shape 236"/>
            <p:cNvSpPr/>
            <p:nvPr/>
          </p:nvSpPr>
          <p:spPr>
            <a:xfrm>
              <a:off x="168840" y="301775"/>
              <a:ext cx="2623200" cy="4616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&lt;&lt;enumeration&gt;&gt;</a:t>
              </a:r>
            </a:p>
            <a:p>
              <a:pPr lvl="0" rtl="0" algn="ctr">
                <a:spcBef>
                  <a:spcPts val="0"/>
                </a:spcBef>
                <a:buNone/>
              </a:pPr>
              <a:r>
                <a:rPr b="1" lang="en" sz="1200"/>
                <a:t>Trash</a:t>
              </a:r>
            </a:p>
          </p:txBody>
        </p:sp>
        <p:sp>
          <p:nvSpPr>
            <p:cNvPr id="237" name="Shape 237"/>
            <p:cNvSpPr/>
            <p:nvPr/>
          </p:nvSpPr>
          <p:spPr>
            <a:xfrm>
              <a:off x="168840" y="763466"/>
              <a:ext cx="2623200" cy="828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Recycle</a:t>
              </a:r>
            </a:p>
            <a:p>
              <a:pPr lvl="0" rtl="0" algn="l">
                <a:spcBef>
                  <a:spcPts val="0"/>
                </a:spcBef>
                <a:buNone/>
              </a:pPr>
              <a:r>
                <a:rPr lang="en" sz="1200"/>
                <a:t>Compost</a:t>
              </a:r>
            </a:p>
            <a:p>
              <a:pPr lvl="0" rtl="0" algn="l">
                <a:spcBef>
                  <a:spcPts val="0"/>
                </a:spcBef>
                <a:buNone/>
              </a:pPr>
              <a:r>
                <a:rPr lang="en" sz="1200"/>
                <a:t>Landfill</a:t>
              </a:r>
            </a:p>
            <a:p>
              <a:pPr lvl="0" rtl="0" algn="l">
                <a:spcBef>
                  <a:spcPts val="0"/>
                </a:spcBef>
                <a:buNone/>
              </a:pPr>
              <a:r>
                <a:rPr lang="en" sz="1200"/>
                <a:t>Empty</a:t>
              </a:r>
            </a:p>
          </p:txBody>
        </p:sp>
      </p:grpSp>
      <p:cxnSp>
        <p:nvCxnSpPr>
          <p:cNvPr id="238" name="Shape 238"/>
          <p:cNvCxnSpPr>
            <a:stCxn id="222" idx="1"/>
            <a:endCxn id="237" idx="3"/>
          </p:cNvCxnSpPr>
          <p:nvPr/>
        </p:nvCxnSpPr>
        <p:spPr>
          <a:xfrm flipH="1">
            <a:off x="1982724" y="4513849"/>
            <a:ext cx="635700" cy="153900"/>
          </a:xfrm>
          <a:prstGeom prst="straightConnector1">
            <a:avLst/>
          </a:prstGeom>
          <a:noFill/>
          <a:ln cap="flat" cmpd="sng" w="9525">
            <a:solidFill>
              <a:schemeClr val="dk2"/>
            </a:solidFill>
            <a:prstDash val="dash"/>
            <a:round/>
            <a:headEnd len="lg" w="lg" type="none"/>
            <a:tailEnd len="lg" w="lg" type="triangle"/>
          </a:ln>
        </p:spPr>
      </p:cxnSp>
      <p:cxnSp>
        <p:nvCxnSpPr>
          <p:cNvPr id="239" name="Shape 239"/>
          <p:cNvCxnSpPr>
            <a:stCxn id="234" idx="2"/>
            <a:endCxn id="236" idx="3"/>
          </p:cNvCxnSpPr>
          <p:nvPr/>
        </p:nvCxnSpPr>
        <p:spPr>
          <a:xfrm flipH="1">
            <a:off x="1227484" y="3322344"/>
            <a:ext cx="78600" cy="469500"/>
          </a:xfrm>
          <a:prstGeom prst="straightConnector1">
            <a:avLst/>
          </a:prstGeom>
          <a:noFill/>
          <a:ln cap="flat" cmpd="sng" w="9525">
            <a:solidFill>
              <a:schemeClr val="dk2"/>
            </a:solidFill>
            <a:prstDash val="dash"/>
            <a:round/>
            <a:headEnd len="lg" w="lg" type="none"/>
            <a:tailEnd len="lg" w="lg" type="triangle"/>
          </a:ln>
        </p:spPr>
      </p:cxnSp>
      <p:cxnSp>
        <p:nvCxnSpPr>
          <p:cNvPr id="240" name="Shape 240"/>
          <p:cNvCxnSpPr>
            <a:stCxn id="220" idx="2"/>
            <a:endCxn id="234" idx="2"/>
          </p:cNvCxnSpPr>
          <p:nvPr/>
        </p:nvCxnSpPr>
        <p:spPr>
          <a:xfrm rot="10800000">
            <a:off x="1305937" y="3322400"/>
            <a:ext cx="1312500" cy="600000"/>
          </a:xfrm>
          <a:prstGeom prst="straightConnector1">
            <a:avLst/>
          </a:prstGeom>
          <a:noFill/>
          <a:ln cap="flat" cmpd="sng" w="38100">
            <a:solidFill>
              <a:schemeClr val="dk2"/>
            </a:solidFill>
            <a:prstDash val="solid"/>
            <a:round/>
            <a:headEnd len="lg" w="lg" type="diamond"/>
            <a:tailEnd len="lg" w="lg" type="none"/>
          </a:ln>
        </p:spPr>
      </p:cxnSp>
      <p:cxnSp>
        <p:nvCxnSpPr>
          <p:cNvPr id="241" name="Shape 241"/>
          <p:cNvCxnSpPr>
            <a:stCxn id="220" idx="0"/>
            <a:endCxn id="230" idx="1"/>
          </p:cNvCxnSpPr>
          <p:nvPr/>
        </p:nvCxnSpPr>
        <p:spPr>
          <a:xfrm flipH="1" rot="10800000">
            <a:off x="4129400" y="3558200"/>
            <a:ext cx="591600" cy="364200"/>
          </a:xfrm>
          <a:prstGeom prst="straightConnector1">
            <a:avLst/>
          </a:prstGeom>
          <a:noFill/>
          <a:ln cap="flat" cmpd="sng" w="38100">
            <a:solidFill>
              <a:schemeClr val="dk2"/>
            </a:solidFill>
            <a:prstDash val="solid"/>
            <a:round/>
            <a:headEnd len="lg" w="lg" type="diamond"/>
            <a:tailEnd len="lg" w="lg" type="none"/>
          </a:ln>
        </p:spPr>
      </p:cxnSp>
      <p:cxnSp>
        <p:nvCxnSpPr>
          <p:cNvPr id="242" name="Shape 242"/>
          <p:cNvCxnSpPr>
            <a:stCxn id="221" idx="3"/>
            <a:endCxn id="226" idx="1"/>
          </p:cNvCxnSpPr>
          <p:nvPr/>
        </p:nvCxnSpPr>
        <p:spPr>
          <a:xfrm>
            <a:off x="4129400" y="4216398"/>
            <a:ext cx="2596800" cy="268500"/>
          </a:xfrm>
          <a:prstGeom prst="straightConnector1">
            <a:avLst/>
          </a:prstGeom>
          <a:noFill/>
          <a:ln cap="flat" cmpd="sng" w="38100">
            <a:solidFill>
              <a:schemeClr val="dk2"/>
            </a:solidFill>
            <a:prstDash val="solid"/>
            <a:round/>
            <a:headEnd len="lg" w="lg" type="diamond"/>
            <a:tailEnd len="lg" w="lg" type="none"/>
          </a:ln>
        </p:spPr>
      </p:cxnSp>
      <p:grpSp>
        <p:nvGrpSpPr>
          <p:cNvPr id="243" name="Shape 243"/>
          <p:cNvGrpSpPr/>
          <p:nvPr/>
        </p:nvGrpSpPr>
        <p:grpSpPr>
          <a:xfrm>
            <a:off x="3023399" y="1868175"/>
            <a:ext cx="1510975" cy="1305899"/>
            <a:chOff x="168840" y="393850"/>
            <a:chExt cx="2623221" cy="1305899"/>
          </a:xfrm>
        </p:grpSpPr>
        <p:sp>
          <p:nvSpPr>
            <p:cNvPr id="244" name="Shape 244"/>
            <p:cNvSpPr/>
            <p:nvPr/>
          </p:nvSpPr>
          <p:spPr>
            <a:xfrm>
              <a:off x="168862" y="393850"/>
              <a:ext cx="2623200" cy="3695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245" name="Shape 245"/>
            <p:cNvSpPr/>
            <p:nvPr/>
          </p:nvSpPr>
          <p:spPr>
            <a:xfrm>
              <a:off x="168840" y="763450"/>
              <a:ext cx="2623200" cy="337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246" name="Shape 246"/>
            <p:cNvSpPr/>
            <p:nvPr/>
          </p:nvSpPr>
          <p:spPr>
            <a:xfrm>
              <a:off x="168840" y="1100650"/>
              <a:ext cx="2623200" cy="5990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p:txBody>
        </p:sp>
      </p:grpSp>
      <p:cxnSp>
        <p:nvCxnSpPr>
          <p:cNvPr id="247" name="Shape 247"/>
          <p:cNvCxnSpPr>
            <a:stCxn id="233" idx="3"/>
            <a:endCxn id="245" idx="1"/>
          </p:cNvCxnSpPr>
          <p:nvPr/>
        </p:nvCxnSpPr>
        <p:spPr>
          <a:xfrm flipH="1" rot="10800000">
            <a:off x="2539635" y="2406370"/>
            <a:ext cx="483900" cy="376500"/>
          </a:xfrm>
          <a:prstGeom prst="straightConnector1">
            <a:avLst/>
          </a:prstGeom>
          <a:noFill/>
          <a:ln cap="flat" cmpd="sng" w="38100">
            <a:solidFill>
              <a:schemeClr val="dk2"/>
            </a:solidFill>
            <a:prstDash val="solid"/>
            <a:round/>
            <a:headEnd len="lg" w="lg" type="diamond"/>
            <a:tailEnd len="lg" w="lg" type="none"/>
          </a:ln>
        </p:spPr>
      </p:cxn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23850" y="1260575"/>
            <a:ext cx="8496299" cy="1012799"/>
          </a:xfrm>
          <a:prstGeom prst="rect">
            <a:avLst/>
          </a:prstGeom>
        </p:spPr>
        <p:txBody>
          <a:bodyPr anchorCtr="0" anchor="ctr" bIns="91425" lIns="91425" rIns="91425" tIns="91425">
            <a:noAutofit/>
          </a:bodyPr>
          <a:lstStyle/>
          <a:p>
            <a:pPr lvl="0">
              <a:spcBef>
                <a:spcPts val="0"/>
              </a:spcBef>
              <a:buNone/>
            </a:pPr>
            <a:r>
              <a:rPr lang="en"/>
              <a:t>Python Demo: construct the SRR</a:t>
            </a:r>
          </a:p>
        </p:txBody>
      </p:sp>
      <p:sp>
        <p:nvSpPr>
          <p:cNvPr id="253" name="Shape 253"/>
          <p:cNvSpPr txBox="1"/>
          <p:nvPr>
            <p:ph type="title"/>
          </p:nvPr>
        </p:nvSpPr>
        <p:spPr>
          <a:xfrm>
            <a:off x="323850" y="2835900"/>
            <a:ext cx="8496299" cy="1736100"/>
          </a:xfrm>
          <a:prstGeom prst="rect">
            <a:avLst/>
          </a:prstGeom>
        </p:spPr>
        <p:txBody>
          <a:bodyPr anchorCtr="0" anchor="ctr" bIns="91425" lIns="91425" rIns="91425" tIns="91425">
            <a:noAutofit/>
          </a:bodyPr>
          <a:lstStyle/>
          <a:p>
            <a:pPr lvl="0" rtl="0" algn="ctr">
              <a:spcBef>
                <a:spcPts val="0"/>
              </a:spcBef>
              <a:buNone/>
            </a:pPr>
            <a:r>
              <a:rPr lang="en" sz="2400"/>
              <a:t>OOP FTW in (at least) 3 ways: what are they?</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Encapsulation</a:t>
            </a:r>
          </a:p>
        </p:txBody>
      </p:sp>
      <p:sp>
        <p:nvSpPr>
          <p:cNvPr id="259" name="Shape 259"/>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
              <a:t>Hiding the confusing details/complexity of your code inside a class.</a:t>
            </a:r>
          </a:p>
          <a:p>
            <a:pPr lvl="0" rtl="0">
              <a:spcBef>
                <a:spcPts val="0"/>
              </a:spcBef>
              <a:buNone/>
            </a:pPr>
            <a:r>
              <a:rPr lang="en"/>
              <a:t>Good because:</a:t>
            </a:r>
          </a:p>
          <a:p>
            <a:pPr indent="-228600" lvl="0" marL="457200" rtl="0">
              <a:spcBef>
                <a:spcPts val="0"/>
              </a:spcBef>
              <a:buAutoNum type="arabicPeriod"/>
            </a:pPr>
            <a:r>
              <a:rPr lang="en"/>
              <a:t>Code outside the class is safe (encouraged, even) to ignore the details inside the class.</a:t>
            </a:r>
          </a:p>
          <a:p>
            <a:pPr indent="-228600" lvl="0" marL="457200">
              <a:spcBef>
                <a:spcPts val="0"/>
              </a:spcBef>
              <a:buAutoNum type="arabicPeriod"/>
            </a:pPr>
            <a:r>
              <a:rPr lang="en"/>
              <a:t>The details/complexity inside the class are free to change without affecting the code outside the class.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Why OOP?</a:t>
            </a:r>
          </a:p>
        </p:txBody>
      </p:sp>
      <p:sp>
        <p:nvSpPr>
          <p:cNvPr id="75" name="Shape 75"/>
          <p:cNvSpPr txBox="1"/>
          <p:nvPr>
            <p:ph idx="1" type="body"/>
          </p:nvPr>
        </p:nvSpPr>
        <p:spPr>
          <a:xfrm>
            <a:off x="471900" y="1919075"/>
            <a:ext cx="8222100" cy="3106799"/>
          </a:xfrm>
          <a:prstGeom prst="rect">
            <a:avLst/>
          </a:prstGeom>
        </p:spPr>
        <p:txBody>
          <a:bodyPr anchorCtr="0" anchor="t" bIns="91425" lIns="91425" rIns="91425" tIns="91425">
            <a:noAutofit/>
          </a:bodyPr>
          <a:lstStyle/>
          <a:p>
            <a:pPr lvl="0" rtl="0">
              <a:spcBef>
                <a:spcPts val="0"/>
              </a:spcBef>
              <a:buNone/>
            </a:pPr>
            <a:r>
              <a:rPr lang="en"/>
              <a:t>Software Engineering is the topic today.</a:t>
            </a:r>
          </a:p>
          <a:p>
            <a:pPr lvl="0" rtl="0">
              <a:spcBef>
                <a:spcPts val="0"/>
              </a:spcBef>
              <a:buNone/>
            </a:pPr>
            <a:r>
              <a:rPr lang="en"/>
              <a:t>Goal is to write code that is:</a:t>
            </a:r>
          </a:p>
          <a:p>
            <a:pPr indent="-228600" lvl="0" marL="457200" rtl="0">
              <a:spcBef>
                <a:spcPts val="0"/>
              </a:spcBef>
            </a:pPr>
            <a:r>
              <a:rPr lang="en"/>
              <a:t>split into logical components</a:t>
            </a:r>
          </a:p>
          <a:p>
            <a:pPr indent="-228600" lvl="0" marL="457200" rtl="0">
              <a:spcBef>
                <a:spcPts val="0"/>
              </a:spcBef>
            </a:pPr>
            <a:r>
              <a:rPr lang="en"/>
              <a:t>easy to understand</a:t>
            </a:r>
          </a:p>
          <a:p>
            <a:pPr indent="-228600" lvl="0" marL="457200" rtl="0">
              <a:spcBef>
                <a:spcPts val="0"/>
              </a:spcBef>
            </a:pPr>
            <a:r>
              <a:rPr lang="en"/>
              <a:t>easy to use / re-use</a:t>
            </a:r>
          </a:p>
          <a:p>
            <a:pPr indent="-228600" lvl="0" marL="457200" rtl="0">
              <a:spcBef>
                <a:spcPts val="0"/>
              </a:spcBef>
            </a:pPr>
            <a:r>
              <a:rPr lang="en"/>
              <a:t>easy to modify</a:t>
            </a:r>
          </a:p>
          <a:p>
            <a:pPr indent="-228600" lvl="0" marL="457200" rtl="0">
              <a:spcBef>
                <a:spcPts val="0"/>
              </a:spcBef>
            </a:pPr>
            <a:r>
              <a:rPr lang="en"/>
              <a:t>easy to maintain</a:t>
            </a:r>
          </a:p>
          <a:p>
            <a:pPr indent="-228600" lvl="0" marL="457200" rtl="0">
              <a:spcBef>
                <a:spcPts val="0"/>
              </a:spcBef>
            </a:pPr>
            <a:r>
              <a:rPr lang="en"/>
              <a:t>easy to test</a:t>
            </a:r>
          </a:p>
        </p:txBody>
      </p:sp>
      <p:pic>
        <p:nvPicPr>
          <p:cNvPr id="76" name="Shape 76"/>
          <p:cNvPicPr preferRelativeResize="0"/>
          <p:nvPr/>
        </p:nvPicPr>
        <p:blipFill>
          <a:blip r:embed="rId3">
            <a:alphaModFix/>
          </a:blip>
          <a:stretch>
            <a:fillRect/>
          </a:stretch>
        </p:blipFill>
        <p:spPr>
          <a:xfrm>
            <a:off x="4693975" y="1826850"/>
            <a:ext cx="4265324" cy="319899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Encapsulation (example)</a:t>
            </a:r>
          </a:p>
        </p:txBody>
      </p:sp>
      <p:sp>
        <p:nvSpPr>
          <p:cNvPr id="265" name="Shape 265"/>
          <p:cNvSpPr txBox="1"/>
          <p:nvPr>
            <p:ph idx="1" type="body"/>
          </p:nvPr>
        </p:nvSpPr>
        <p:spPr>
          <a:xfrm>
            <a:off x="471900" y="1919075"/>
            <a:ext cx="8222100" cy="2905200"/>
          </a:xfrm>
          <a:prstGeom prst="rect">
            <a:avLst/>
          </a:prstGeom>
        </p:spPr>
        <p:txBody>
          <a:bodyPr anchorCtr="0" anchor="t" bIns="91425" lIns="91425" rIns="91425" tIns="91425">
            <a:noAutofit/>
          </a:bodyPr>
          <a:lstStyle/>
          <a:p>
            <a:pPr lvl="0" rtl="0">
              <a:lnSpc>
                <a:spcPct val="120000"/>
              </a:lnSpc>
              <a:spcBef>
                <a:spcPts val="100"/>
              </a:spcBef>
              <a:spcAft>
                <a:spcPts val="500"/>
              </a:spcAft>
              <a:buNone/>
            </a:pP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numpy</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as</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np</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X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y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from</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sklearn.svm</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fit(X, y) </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print</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predict([[</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0.8</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p>
          <a:p>
            <a:pPr lvl="0" rtl="0">
              <a:lnSpc>
                <a:spcPct val="120000"/>
              </a:lnSpc>
              <a:spcBef>
                <a:spcPts val="100"/>
              </a:spcBef>
              <a:spcAft>
                <a:spcPts val="500"/>
              </a:spcAft>
              <a:buNone/>
            </a:pPr>
            <a:r>
              <a:rPr lang="en">
                <a:solidFill>
                  <a:srgbClr val="333333"/>
                </a:solidFill>
                <a:highlight>
                  <a:srgbClr val="F8F8F8"/>
                </a:highlight>
                <a:latin typeface="Courier New"/>
                <a:ea typeface="Courier New"/>
                <a:cs typeface="Courier New"/>
                <a:sym typeface="Courier New"/>
              </a:rPr>
              <a:t>[1]</a:t>
            </a:r>
          </a:p>
          <a:p>
            <a:pPr lvl="0">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nvSpPr>
        <p:spPr>
          <a:xfrm>
            <a:off x="174950" y="1854450"/>
            <a:ext cx="4035599" cy="3102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calculate_distance</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other_point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p>
          <a:p>
            <a:pPr lvl="0" rtl="0">
              <a:lnSpc>
                <a:spcPct val="150000"/>
              </a:lnSpc>
              <a:spcBef>
                <a:spcPts val="0"/>
              </a:spcBef>
              <a:buNone/>
            </a:pPr>
            <a:r>
              <a:t/>
            </a:r>
            <a:endParaRPr sz="1050">
              <a:highlight>
                <a:srgbClr val="FFFFFF"/>
              </a:highlight>
              <a:latin typeface="Courier New"/>
              <a:ea typeface="Courier New"/>
              <a:cs typeface="Courier New"/>
              <a:sym typeface="Courier New"/>
            </a:endParaRPr>
          </a:p>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if</a:t>
            </a:r>
            <a:r>
              <a:rPr lang="en" sz="1050">
                <a:highlight>
                  <a:srgbClr val="FFFFFF"/>
                </a:highlight>
                <a:latin typeface="Courier New"/>
                <a:ea typeface="Courier New"/>
                <a:cs typeface="Courier New"/>
                <a:sym typeface="Courier New"/>
              </a:rPr>
              <a:t> </a:t>
            </a:r>
            <a:r>
              <a:rPr lang="en" sz="1050">
                <a:solidFill>
                  <a:srgbClr val="21439C"/>
                </a:solidFill>
                <a:highlight>
                  <a:srgbClr val="FFFFFF"/>
                </a:highlight>
                <a:latin typeface="Courier New"/>
                <a:ea typeface="Courier New"/>
                <a:cs typeface="Courier New"/>
                <a:sym typeface="Courier New"/>
              </a:rPr>
              <a:t>__name__</a:t>
            </a: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036A07"/>
                </a:solidFill>
                <a:highlight>
                  <a:srgbClr val="FFFFFF"/>
                </a:highlight>
                <a:latin typeface="Courier New"/>
                <a:ea typeface="Courier New"/>
                <a:cs typeface="Courier New"/>
                <a:sym typeface="Courier New"/>
              </a:rPr>
              <a:t>'__main__'</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2</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4</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5</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3</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triangle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Traingle(p1, p2, p3)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print</a:t>
            </a:r>
            <a:r>
              <a:rPr lang="en" sz="1050">
                <a:highlight>
                  <a:srgbClr val="FFFFFF"/>
                </a:highlight>
                <a:latin typeface="Courier New"/>
                <a:ea typeface="Courier New"/>
                <a:cs typeface="Courier New"/>
                <a:sym typeface="Courier New"/>
              </a:rPr>
              <a:t> triangle.calculate_perimeter()</a:t>
            </a:r>
          </a:p>
          <a:p>
            <a:pPr lvl="0" rtl="0">
              <a:lnSpc>
                <a:spcPct val="150000"/>
              </a:lnSpc>
              <a:spcBef>
                <a:spcPts val="0"/>
              </a:spcBef>
              <a:buNone/>
            </a:pPr>
            <a:r>
              <a:t/>
            </a:r>
            <a:endParaRPr sz="1050">
              <a:highlight>
                <a:srgbClr val="FFFFFF"/>
              </a:highlight>
              <a:latin typeface="Courier New"/>
              <a:ea typeface="Courier New"/>
              <a:cs typeface="Courier New"/>
              <a:sym typeface="Courier New"/>
            </a:endParaRPr>
          </a:p>
        </p:txBody>
      </p:sp>
      <p:sp>
        <p:nvSpPr>
          <p:cNvPr id="271" name="Shape 271"/>
          <p:cNvSpPr txBox="1"/>
          <p:nvPr>
            <p:ph type="title"/>
          </p:nvPr>
        </p:nvSpPr>
        <p:spPr>
          <a:xfrm>
            <a:off x="471900" y="163275"/>
            <a:ext cx="8222100" cy="1343099"/>
          </a:xfrm>
          <a:prstGeom prst="rect">
            <a:avLst/>
          </a:prstGeom>
        </p:spPr>
        <p:txBody>
          <a:bodyPr anchorCtr="0" anchor="b" bIns="91425" lIns="91425" rIns="91425" tIns="91425">
            <a:noAutofit/>
          </a:bodyPr>
          <a:lstStyle/>
          <a:p>
            <a:pPr lvl="0" rtl="0">
              <a:spcBef>
                <a:spcPts val="0"/>
              </a:spcBef>
              <a:buNone/>
            </a:pPr>
            <a:r>
              <a:rPr lang="en"/>
              <a:t>Composition</a:t>
            </a:r>
          </a:p>
          <a:p>
            <a:pPr lvl="0" rtl="0">
              <a:lnSpc>
                <a:spcPct val="115000"/>
              </a:lnSpc>
              <a:spcBef>
                <a:spcPts val="0"/>
              </a:spcBef>
              <a:spcAft>
                <a:spcPts val="1600"/>
              </a:spcAft>
              <a:buNone/>
            </a:pPr>
            <a:r>
              <a:rPr lang="en" sz="1800">
                <a:solidFill>
                  <a:srgbClr val="FFFFFF"/>
                </a:solidFill>
              </a:rPr>
              <a:t>Storing objects inside objects.    The “has-a” relationship.   Triangle </a:t>
            </a:r>
            <a:r>
              <a:rPr lang="en" sz="1800" u="sng">
                <a:solidFill>
                  <a:srgbClr val="FFFFFF"/>
                </a:solidFill>
              </a:rPr>
              <a:t>has</a:t>
            </a:r>
            <a:r>
              <a:rPr lang="en" sz="1800">
                <a:solidFill>
                  <a:srgbClr val="FFFFFF"/>
                </a:solidFill>
              </a:rPr>
              <a:t> Points.</a:t>
            </a:r>
          </a:p>
        </p:txBody>
      </p:sp>
      <p:sp>
        <p:nvSpPr>
          <p:cNvPr id="272" name="Shape 272"/>
          <p:cNvSpPr txBox="1"/>
          <p:nvPr/>
        </p:nvSpPr>
        <p:spPr>
          <a:xfrm>
            <a:off x="4152125" y="1886700"/>
            <a:ext cx="4793700" cy="3037799"/>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Triangle</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3C4C72"/>
                </a:solidFill>
                <a:highlight>
                  <a:srgbClr val="FFFFFF"/>
                </a:highlight>
                <a:latin typeface="Courier New"/>
                <a:ea typeface="Courier New"/>
                <a:cs typeface="Courier New"/>
                <a:sym typeface="Courier New"/>
              </a:rPr>
              <a:t>__init__</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point1</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point2</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point3</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point1</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point2</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point3</a:t>
            </a:r>
            <a:br>
              <a:rPr lang="en" sz="1050">
                <a:highlight>
                  <a:srgbClr val="FFFFFF"/>
                </a:highlight>
                <a:latin typeface="Courier New"/>
                <a:ea typeface="Courier New"/>
                <a:cs typeface="Courier New"/>
                <a:sym typeface="Courier New"/>
              </a:rPr>
            </a:b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calculate_perimeter</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 b, c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return</a:t>
            </a:r>
            <a:r>
              <a:rPr lang="en" sz="1050">
                <a:highlight>
                  <a:srgbClr val="FFFFFF"/>
                </a:highlight>
                <a:latin typeface="Courier New"/>
                <a:ea typeface="Courier New"/>
                <a:cs typeface="Courier New"/>
                <a:sym typeface="Courier New"/>
              </a:rPr>
              <a:t> a.calculate_distance(b)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b.calculate_distance(c)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c.calculate_distance(a)</a:t>
            </a:r>
            <a:br>
              <a:rPr lang="en" sz="1050">
                <a:highlight>
                  <a:srgbClr val="FFFFFF"/>
                </a:highlight>
                <a:latin typeface="Courier New"/>
                <a:ea typeface="Courier New"/>
                <a:cs typeface="Courier New"/>
                <a:sym typeface="Courier New"/>
              </a:rPr>
            </a:br>
          </a:p>
          <a:p>
            <a:pPr lvl="0" rtl="0">
              <a:lnSpc>
                <a:spcPct val="115000"/>
              </a:lnSpc>
              <a:spcBef>
                <a:spcPts val="0"/>
              </a:spcBef>
              <a:buNone/>
            </a:pPr>
            <a:r>
              <a:t/>
            </a:r>
            <a:endParaRPr sz="1050">
              <a:highlight>
                <a:srgbClr val="FFFFFF"/>
              </a:highlight>
              <a:latin typeface="Courier New"/>
              <a:ea typeface="Courier New"/>
              <a:cs typeface="Courier New"/>
              <a:sym typeface="Courier New"/>
            </a:endParaRPr>
          </a:p>
          <a:p>
            <a:pPr lvl="0" rtl="0">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Morning Exercise</a:t>
            </a:r>
          </a:p>
        </p:txBody>
      </p:sp>
      <p:sp>
        <p:nvSpPr>
          <p:cNvPr id="278" name="Shape 278"/>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a:spcBef>
                <a:spcPts val="0"/>
              </a:spcBef>
              <a:buNone/>
            </a:pPr>
            <a:r>
              <a:rPr lang="en"/>
              <a:t>Modify an existing OOP-style program: The (card)game of WAR.</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many objects? How many classes?</a:t>
            </a:r>
          </a:p>
        </p:txBody>
      </p:sp>
      <p:pic>
        <p:nvPicPr>
          <p:cNvPr id="284" name="Shape 284"/>
          <p:cNvPicPr preferRelativeResize="0"/>
          <p:nvPr/>
        </p:nvPicPr>
        <p:blipFill>
          <a:blip r:embed="rId3">
            <a:alphaModFix/>
          </a:blip>
          <a:stretch>
            <a:fillRect/>
          </a:stretch>
        </p:blipFill>
        <p:spPr>
          <a:xfrm>
            <a:off x="279900" y="2006687"/>
            <a:ext cx="1656199" cy="1130124"/>
          </a:xfrm>
          <a:prstGeom prst="rect">
            <a:avLst/>
          </a:prstGeom>
          <a:noFill/>
          <a:ln>
            <a:noFill/>
          </a:ln>
        </p:spPr>
      </p:pic>
      <p:pic>
        <p:nvPicPr>
          <p:cNvPr id="285" name="Shape 285"/>
          <p:cNvPicPr preferRelativeResize="0"/>
          <p:nvPr/>
        </p:nvPicPr>
        <p:blipFill>
          <a:blip r:embed="rId4">
            <a:alphaModFix/>
          </a:blip>
          <a:stretch>
            <a:fillRect/>
          </a:stretch>
        </p:blipFill>
        <p:spPr>
          <a:xfrm>
            <a:off x="2111050" y="1858837"/>
            <a:ext cx="1726149" cy="1077449"/>
          </a:xfrm>
          <a:prstGeom prst="rect">
            <a:avLst/>
          </a:prstGeom>
          <a:noFill/>
          <a:ln>
            <a:noFill/>
          </a:ln>
        </p:spPr>
      </p:pic>
      <p:pic>
        <p:nvPicPr>
          <p:cNvPr id="286" name="Shape 286"/>
          <p:cNvPicPr preferRelativeResize="0"/>
          <p:nvPr/>
        </p:nvPicPr>
        <p:blipFill>
          <a:blip r:embed="rId5">
            <a:alphaModFix/>
          </a:blip>
          <a:stretch>
            <a:fillRect/>
          </a:stretch>
        </p:blipFill>
        <p:spPr>
          <a:xfrm>
            <a:off x="279900" y="3397575"/>
            <a:ext cx="1363625" cy="819024"/>
          </a:xfrm>
          <a:prstGeom prst="rect">
            <a:avLst/>
          </a:prstGeom>
          <a:noFill/>
          <a:ln>
            <a:noFill/>
          </a:ln>
        </p:spPr>
      </p:pic>
      <p:pic>
        <p:nvPicPr>
          <p:cNvPr id="287" name="Shape 287"/>
          <p:cNvPicPr preferRelativeResize="0"/>
          <p:nvPr/>
        </p:nvPicPr>
        <p:blipFill>
          <a:blip r:embed="rId6">
            <a:alphaModFix/>
          </a:blip>
          <a:stretch>
            <a:fillRect/>
          </a:stretch>
        </p:blipFill>
        <p:spPr>
          <a:xfrm>
            <a:off x="3034948" y="3288700"/>
            <a:ext cx="1287599" cy="1458225"/>
          </a:xfrm>
          <a:prstGeom prst="rect">
            <a:avLst/>
          </a:prstGeom>
          <a:noFill/>
          <a:ln>
            <a:noFill/>
          </a:ln>
        </p:spPr>
      </p:pic>
      <p:pic>
        <p:nvPicPr>
          <p:cNvPr id="288" name="Shape 288"/>
          <p:cNvPicPr preferRelativeResize="0"/>
          <p:nvPr/>
        </p:nvPicPr>
        <p:blipFill>
          <a:blip r:embed="rId7">
            <a:alphaModFix/>
          </a:blip>
          <a:stretch>
            <a:fillRect/>
          </a:stretch>
        </p:blipFill>
        <p:spPr>
          <a:xfrm>
            <a:off x="658758" y="4315100"/>
            <a:ext cx="898485" cy="767700"/>
          </a:xfrm>
          <a:prstGeom prst="rect">
            <a:avLst/>
          </a:prstGeom>
          <a:noFill/>
          <a:ln>
            <a:noFill/>
          </a:ln>
        </p:spPr>
      </p:pic>
      <p:pic>
        <p:nvPicPr>
          <p:cNvPr id="289" name="Shape 289"/>
          <p:cNvPicPr preferRelativeResize="0"/>
          <p:nvPr/>
        </p:nvPicPr>
        <p:blipFill>
          <a:blip r:embed="rId8">
            <a:alphaModFix/>
          </a:blip>
          <a:stretch>
            <a:fillRect/>
          </a:stretch>
        </p:blipFill>
        <p:spPr>
          <a:xfrm>
            <a:off x="7131000" y="2001099"/>
            <a:ext cx="1726149" cy="1295360"/>
          </a:xfrm>
          <a:prstGeom prst="rect">
            <a:avLst/>
          </a:prstGeom>
          <a:noFill/>
          <a:ln>
            <a:noFill/>
          </a:ln>
        </p:spPr>
      </p:pic>
      <p:pic>
        <p:nvPicPr>
          <p:cNvPr id="290" name="Shape 290"/>
          <p:cNvPicPr preferRelativeResize="0"/>
          <p:nvPr/>
        </p:nvPicPr>
        <p:blipFill>
          <a:blip r:embed="rId9">
            <a:alphaModFix/>
          </a:blip>
          <a:stretch>
            <a:fillRect/>
          </a:stretch>
        </p:blipFill>
        <p:spPr>
          <a:xfrm>
            <a:off x="5623424" y="2102211"/>
            <a:ext cx="1287600" cy="1186500"/>
          </a:xfrm>
          <a:prstGeom prst="rect">
            <a:avLst/>
          </a:prstGeom>
          <a:noFill/>
          <a:ln>
            <a:noFill/>
          </a:ln>
        </p:spPr>
      </p:pic>
      <p:pic>
        <p:nvPicPr>
          <p:cNvPr id="291" name="Shape 291"/>
          <p:cNvPicPr preferRelativeResize="0"/>
          <p:nvPr/>
        </p:nvPicPr>
        <p:blipFill>
          <a:blip r:embed="rId10">
            <a:alphaModFix/>
          </a:blip>
          <a:stretch>
            <a:fillRect/>
          </a:stretch>
        </p:blipFill>
        <p:spPr>
          <a:xfrm>
            <a:off x="7685772" y="4111408"/>
            <a:ext cx="1458224" cy="971391"/>
          </a:xfrm>
          <a:prstGeom prst="rect">
            <a:avLst/>
          </a:prstGeom>
          <a:noFill/>
          <a:ln>
            <a:noFill/>
          </a:ln>
        </p:spPr>
      </p:pic>
      <p:pic>
        <p:nvPicPr>
          <p:cNvPr id="292" name="Shape 292"/>
          <p:cNvPicPr preferRelativeResize="0"/>
          <p:nvPr/>
        </p:nvPicPr>
        <p:blipFill>
          <a:blip r:embed="rId11">
            <a:alphaModFix/>
          </a:blip>
          <a:stretch>
            <a:fillRect/>
          </a:stretch>
        </p:blipFill>
        <p:spPr>
          <a:xfrm>
            <a:off x="4116550" y="1858850"/>
            <a:ext cx="1227525" cy="1227525"/>
          </a:xfrm>
          <a:prstGeom prst="rect">
            <a:avLst/>
          </a:prstGeom>
          <a:noFill/>
          <a:ln>
            <a:noFill/>
          </a:ln>
        </p:spPr>
      </p:pic>
      <p:pic>
        <p:nvPicPr>
          <p:cNvPr id="293" name="Shape 293"/>
          <p:cNvPicPr preferRelativeResize="0"/>
          <p:nvPr/>
        </p:nvPicPr>
        <p:blipFill>
          <a:blip r:embed="rId12">
            <a:alphaModFix/>
          </a:blip>
          <a:stretch>
            <a:fillRect/>
          </a:stretch>
        </p:blipFill>
        <p:spPr>
          <a:xfrm>
            <a:off x="6040134" y="3590073"/>
            <a:ext cx="1458224" cy="1094301"/>
          </a:xfrm>
          <a:prstGeom prst="rect">
            <a:avLst/>
          </a:prstGeom>
          <a:noFill/>
          <a:ln>
            <a:noFill/>
          </a:ln>
        </p:spPr>
      </p:pic>
      <p:pic>
        <p:nvPicPr>
          <p:cNvPr id="294" name="Shape 294"/>
          <p:cNvPicPr preferRelativeResize="0"/>
          <p:nvPr/>
        </p:nvPicPr>
        <p:blipFill>
          <a:blip r:embed="rId13">
            <a:alphaModFix/>
          </a:blip>
          <a:stretch>
            <a:fillRect/>
          </a:stretch>
        </p:blipFill>
        <p:spPr>
          <a:xfrm>
            <a:off x="4489087" y="3590075"/>
            <a:ext cx="1363625" cy="1363625"/>
          </a:xfrm>
          <a:prstGeom prst="rect">
            <a:avLst/>
          </a:prstGeom>
          <a:noFill/>
          <a:ln>
            <a:noFill/>
          </a:ln>
        </p:spPr>
      </p:pic>
      <p:pic>
        <p:nvPicPr>
          <p:cNvPr id="295" name="Shape 295"/>
          <p:cNvPicPr preferRelativeResize="0"/>
          <p:nvPr/>
        </p:nvPicPr>
        <p:blipFill>
          <a:blip r:embed="rId14">
            <a:alphaModFix/>
          </a:blip>
          <a:stretch>
            <a:fillRect/>
          </a:stretch>
        </p:blipFill>
        <p:spPr>
          <a:xfrm>
            <a:off x="1862362" y="3876275"/>
            <a:ext cx="1077424" cy="10774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Inheritance  </a:t>
            </a:r>
          </a:p>
          <a:p>
            <a:pPr lvl="0">
              <a:spcBef>
                <a:spcPts val="0"/>
              </a:spcBef>
              <a:buNone/>
            </a:pPr>
            <a:r>
              <a:rPr lang="en"/>
              <a:t>The “is-a” relationship.   Banana </a:t>
            </a:r>
            <a:r>
              <a:rPr lang="en" u="sng"/>
              <a:t>is a</a:t>
            </a:r>
            <a:r>
              <a:rPr lang="en"/>
              <a:t> Fruit.</a:t>
            </a:r>
          </a:p>
        </p:txBody>
      </p:sp>
      <p:sp>
        <p:nvSpPr>
          <p:cNvPr id="301" name="Shape 301"/>
          <p:cNvSpPr txBox="1"/>
          <p:nvPr/>
        </p:nvSpPr>
        <p:spPr>
          <a:xfrm>
            <a:off x="98250" y="1644525"/>
            <a:ext cx="1492799" cy="361499"/>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“Parent” class:</a:t>
            </a:r>
          </a:p>
        </p:txBody>
      </p:sp>
      <p:sp>
        <p:nvSpPr>
          <p:cNvPr id="302" name="Shape 302"/>
          <p:cNvSpPr txBox="1"/>
          <p:nvPr/>
        </p:nvSpPr>
        <p:spPr>
          <a:xfrm>
            <a:off x="98250" y="4120337"/>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“Child” classes:</a:t>
            </a:r>
          </a:p>
        </p:txBody>
      </p:sp>
      <p:grpSp>
        <p:nvGrpSpPr>
          <p:cNvPr id="303" name="Shape 303"/>
          <p:cNvGrpSpPr/>
          <p:nvPr/>
        </p:nvGrpSpPr>
        <p:grpSpPr>
          <a:xfrm>
            <a:off x="4293625" y="937012"/>
            <a:ext cx="2233155" cy="1270036"/>
            <a:chOff x="168852" y="393854"/>
            <a:chExt cx="2623229" cy="753596"/>
          </a:xfrm>
        </p:grpSpPr>
        <p:sp>
          <p:nvSpPr>
            <p:cNvPr id="304" name="Shape 304"/>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Fruit</a:t>
              </a:r>
            </a:p>
          </p:txBody>
        </p:sp>
        <p:sp>
          <p:nvSpPr>
            <p:cNvPr id="305" name="Shape 305"/>
            <p:cNvSpPr/>
            <p:nvPr/>
          </p:nvSpPr>
          <p:spPr>
            <a:xfrm>
              <a:off x="168852" y="623050"/>
              <a:ext cx="2623200" cy="2145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weight : float</a:t>
              </a:r>
            </a:p>
          </p:txBody>
        </p:sp>
        <p:sp>
          <p:nvSpPr>
            <p:cNvPr id="306" name="Shape 306"/>
            <p:cNvSpPr/>
            <p:nvPr/>
          </p:nvSpPr>
          <p:spPr>
            <a:xfrm>
              <a:off x="168852" y="837551"/>
              <a:ext cx="2623200" cy="3098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grow()</a:t>
              </a:r>
            </a:p>
            <a:p>
              <a:pPr lvl="0" rtl="0" algn="l">
                <a:spcBef>
                  <a:spcPts val="0"/>
                </a:spcBef>
                <a:buNone/>
              </a:pPr>
              <a:r>
                <a:rPr lang="en" sz="1200"/>
                <a:t>eat()</a:t>
              </a:r>
            </a:p>
          </p:txBody>
        </p:sp>
      </p:grpSp>
      <p:grpSp>
        <p:nvGrpSpPr>
          <p:cNvPr id="307" name="Shape 307"/>
          <p:cNvGrpSpPr/>
          <p:nvPr/>
        </p:nvGrpSpPr>
        <p:grpSpPr>
          <a:xfrm>
            <a:off x="1864550" y="3802075"/>
            <a:ext cx="2233155" cy="1225281"/>
            <a:chOff x="168852" y="393854"/>
            <a:chExt cx="2623229" cy="727040"/>
          </a:xfrm>
        </p:grpSpPr>
        <p:sp>
          <p:nvSpPr>
            <p:cNvPr id="308" name="Shape 308"/>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Banana</a:t>
              </a:r>
            </a:p>
          </p:txBody>
        </p:sp>
        <p:sp>
          <p:nvSpPr>
            <p:cNvPr id="309" name="Shape 309"/>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0" name="Shape 310"/>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peel(percentage : float)</a:t>
              </a:r>
            </a:p>
            <a:p>
              <a:pPr lvl="0" rtl="0">
                <a:spcBef>
                  <a:spcPts val="0"/>
                </a:spcBef>
                <a:buNone/>
              </a:pPr>
              <a:r>
                <a:t/>
              </a:r>
              <a:endParaRPr b="1" sz="1200"/>
            </a:p>
          </p:txBody>
        </p:sp>
      </p:grpSp>
      <p:grpSp>
        <p:nvGrpSpPr>
          <p:cNvPr id="311" name="Shape 311"/>
          <p:cNvGrpSpPr/>
          <p:nvPr/>
        </p:nvGrpSpPr>
        <p:grpSpPr>
          <a:xfrm>
            <a:off x="4328625" y="3802075"/>
            <a:ext cx="2233142" cy="1224778"/>
            <a:chOff x="168866" y="393854"/>
            <a:chExt cx="2623214" cy="726742"/>
          </a:xfrm>
        </p:grpSpPr>
        <p:sp>
          <p:nvSpPr>
            <p:cNvPr id="312" name="Shape 312"/>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Orange</a:t>
              </a:r>
            </a:p>
          </p:txBody>
        </p:sp>
        <p:sp>
          <p:nvSpPr>
            <p:cNvPr id="313" name="Shape 313"/>
            <p:cNvSpPr/>
            <p:nvPr/>
          </p:nvSpPr>
          <p:spPr>
            <a:xfrm>
              <a:off x="168866"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4" name="Shape 314"/>
            <p:cNvSpPr/>
            <p:nvPr/>
          </p:nvSpPr>
          <p:spPr>
            <a:xfrm>
              <a:off x="168866" y="797196"/>
              <a:ext cx="2623200" cy="3233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a:t>
              </a:r>
            </a:p>
            <a:p>
              <a:pPr lvl="0" rtl="0" algn="l">
                <a:spcBef>
                  <a:spcPts val="0"/>
                </a:spcBef>
                <a:buNone/>
              </a:pPr>
              <a:r>
                <a:t/>
              </a:r>
              <a:endParaRPr sz="1200"/>
            </a:p>
          </p:txBody>
        </p:sp>
      </p:grpSp>
      <p:grpSp>
        <p:nvGrpSpPr>
          <p:cNvPr id="315" name="Shape 315"/>
          <p:cNvGrpSpPr/>
          <p:nvPr/>
        </p:nvGrpSpPr>
        <p:grpSpPr>
          <a:xfrm>
            <a:off x="6792700" y="3802075"/>
            <a:ext cx="2233155" cy="1225280"/>
            <a:chOff x="168852" y="393854"/>
            <a:chExt cx="2623229" cy="727040"/>
          </a:xfrm>
        </p:grpSpPr>
        <p:sp>
          <p:nvSpPr>
            <p:cNvPr id="316" name="Shape 316"/>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Apple</a:t>
              </a:r>
            </a:p>
          </p:txBody>
        </p:sp>
        <p:sp>
          <p:nvSpPr>
            <p:cNvPr id="317" name="Shape 317"/>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18" name="Shape 318"/>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wash()</a:t>
              </a:r>
            </a:p>
            <a:p>
              <a:pPr lvl="0" rtl="0">
                <a:spcBef>
                  <a:spcPts val="0"/>
                </a:spcBef>
                <a:buNone/>
              </a:pPr>
              <a:r>
                <a:t/>
              </a:r>
              <a:endParaRPr sz="1200"/>
            </a:p>
          </p:txBody>
        </p:sp>
      </p:grpSp>
      <p:cxnSp>
        <p:nvCxnSpPr>
          <p:cNvPr id="319" name="Shape 319"/>
          <p:cNvCxnSpPr>
            <a:stCxn id="316" idx="3"/>
            <a:endCxn id="306" idx="2"/>
          </p:cNvCxnSpPr>
          <p:nvPr/>
        </p:nvCxnSpPr>
        <p:spPr>
          <a:xfrm rot="10800000">
            <a:off x="5410290" y="2206975"/>
            <a:ext cx="2499000" cy="1595100"/>
          </a:xfrm>
          <a:prstGeom prst="straightConnector1">
            <a:avLst/>
          </a:prstGeom>
          <a:noFill/>
          <a:ln cap="flat" cmpd="sng" w="38100">
            <a:solidFill>
              <a:schemeClr val="dk2"/>
            </a:solidFill>
            <a:prstDash val="solid"/>
            <a:round/>
            <a:headEnd len="lg" w="lg" type="none"/>
            <a:tailEnd len="lg" w="lg" type="triangle"/>
          </a:ln>
        </p:spPr>
      </p:cxnSp>
      <p:cxnSp>
        <p:nvCxnSpPr>
          <p:cNvPr id="320" name="Shape 320"/>
          <p:cNvCxnSpPr>
            <a:stCxn id="312" idx="3"/>
            <a:endCxn id="306" idx="2"/>
          </p:cNvCxnSpPr>
          <p:nvPr/>
        </p:nvCxnSpPr>
        <p:spPr>
          <a:xfrm rot="10800000">
            <a:off x="5410102" y="2206975"/>
            <a:ext cx="35100" cy="1595100"/>
          </a:xfrm>
          <a:prstGeom prst="straightConnector1">
            <a:avLst/>
          </a:prstGeom>
          <a:noFill/>
          <a:ln cap="flat" cmpd="sng" w="38100">
            <a:solidFill>
              <a:schemeClr val="dk2"/>
            </a:solidFill>
            <a:prstDash val="solid"/>
            <a:round/>
            <a:headEnd len="lg" w="lg" type="none"/>
            <a:tailEnd len="lg" w="lg" type="triangle"/>
          </a:ln>
        </p:spPr>
      </p:cxnSp>
      <p:cxnSp>
        <p:nvCxnSpPr>
          <p:cNvPr id="321" name="Shape 321"/>
          <p:cNvCxnSpPr>
            <a:stCxn id="308" idx="3"/>
            <a:endCxn id="306"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lg" w="lg" type="none"/>
            <a:tailEnd len="lg" w="lg" type="triangle"/>
          </a:ln>
        </p:spPr>
      </p:cxnSp>
      <p:sp>
        <p:nvSpPr>
          <p:cNvPr id="322" name="Shape 322"/>
          <p:cNvSpPr txBox="1"/>
          <p:nvPr/>
        </p:nvSpPr>
        <p:spPr>
          <a:xfrm>
            <a:off x="7646375" y="800550"/>
            <a:ext cx="1379400" cy="12249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666666"/>
                </a:solidFill>
              </a:rPr>
              <a:t>This is a silly example, we’ll see a serious example next.</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Polymorphism</a:t>
            </a:r>
          </a:p>
        </p:txBody>
      </p:sp>
      <p:sp>
        <p:nvSpPr>
          <p:cNvPr id="328" name="Shape 328"/>
          <p:cNvSpPr txBox="1"/>
          <p:nvPr/>
        </p:nvSpPr>
        <p:spPr>
          <a:xfrm>
            <a:off x="98250" y="1644525"/>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“Parent” class:</a:t>
            </a:r>
          </a:p>
        </p:txBody>
      </p:sp>
      <p:sp>
        <p:nvSpPr>
          <p:cNvPr id="329" name="Shape 329"/>
          <p:cNvSpPr txBox="1"/>
          <p:nvPr/>
        </p:nvSpPr>
        <p:spPr>
          <a:xfrm>
            <a:off x="98250" y="4120337"/>
            <a:ext cx="1492799" cy="361499"/>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“Child” classes:</a:t>
            </a:r>
          </a:p>
        </p:txBody>
      </p:sp>
      <p:grpSp>
        <p:nvGrpSpPr>
          <p:cNvPr id="330" name="Shape 330"/>
          <p:cNvGrpSpPr/>
          <p:nvPr/>
        </p:nvGrpSpPr>
        <p:grpSpPr>
          <a:xfrm>
            <a:off x="4293625" y="937012"/>
            <a:ext cx="2233155" cy="1270036"/>
            <a:chOff x="168852" y="393854"/>
            <a:chExt cx="2623229" cy="753596"/>
          </a:xfrm>
        </p:grpSpPr>
        <p:sp>
          <p:nvSpPr>
            <p:cNvPr id="331" name="Shape 331"/>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Fruit</a:t>
              </a:r>
            </a:p>
          </p:txBody>
        </p:sp>
        <p:sp>
          <p:nvSpPr>
            <p:cNvPr id="332" name="Shape 332"/>
            <p:cNvSpPr/>
            <p:nvPr/>
          </p:nvSpPr>
          <p:spPr>
            <a:xfrm>
              <a:off x="168852" y="623050"/>
              <a:ext cx="2623200" cy="2145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weight : float</a:t>
              </a:r>
            </a:p>
          </p:txBody>
        </p:sp>
        <p:sp>
          <p:nvSpPr>
            <p:cNvPr id="333" name="Shape 333"/>
            <p:cNvSpPr/>
            <p:nvPr/>
          </p:nvSpPr>
          <p:spPr>
            <a:xfrm>
              <a:off x="168852" y="837551"/>
              <a:ext cx="2623200" cy="3098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grow()</a:t>
              </a:r>
            </a:p>
            <a:p>
              <a:pPr lvl="0" rtl="0" algn="l">
                <a:spcBef>
                  <a:spcPts val="0"/>
                </a:spcBef>
                <a:buNone/>
              </a:pPr>
              <a:r>
                <a:rPr lang="en" sz="1200"/>
                <a:t>eat()</a:t>
              </a:r>
            </a:p>
          </p:txBody>
        </p:sp>
      </p:grpSp>
      <p:grpSp>
        <p:nvGrpSpPr>
          <p:cNvPr id="334" name="Shape 334"/>
          <p:cNvGrpSpPr/>
          <p:nvPr/>
        </p:nvGrpSpPr>
        <p:grpSpPr>
          <a:xfrm>
            <a:off x="1864550" y="3802075"/>
            <a:ext cx="2233155" cy="1225281"/>
            <a:chOff x="168852" y="393854"/>
            <a:chExt cx="2623229" cy="727040"/>
          </a:xfrm>
        </p:grpSpPr>
        <p:sp>
          <p:nvSpPr>
            <p:cNvPr id="335" name="Shape 33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Banana</a:t>
              </a:r>
            </a:p>
          </p:txBody>
        </p:sp>
        <p:sp>
          <p:nvSpPr>
            <p:cNvPr id="336" name="Shape 336"/>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37" name="Shape 337"/>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peel(percentage : float)</a:t>
              </a:r>
            </a:p>
            <a:p>
              <a:pPr lvl="0" rtl="0" algn="l">
                <a:spcBef>
                  <a:spcPts val="0"/>
                </a:spcBef>
                <a:buNone/>
              </a:pPr>
              <a:r>
                <a:rPr b="1" lang="en" sz="1200"/>
                <a:t>eat()</a:t>
              </a:r>
            </a:p>
          </p:txBody>
        </p:sp>
      </p:grpSp>
      <p:grpSp>
        <p:nvGrpSpPr>
          <p:cNvPr id="338" name="Shape 338"/>
          <p:cNvGrpSpPr/>
          <p:nvPr/>
        </p:nvGrpSpPr>
        <p:grpSpPr>
          <a:xfrm>
            <a:off x="4328625" y="3802075"/>
            <a:ext cx="2233142" cy="1224778"/>
            <a:chOff x="168866" y="393854"/>
            <a:chExt cx="2623214" cy="726742"/>
          </a:xfrm>
        </p:grpSpPr>
        <p:sp>
          <p:nvSpPr>
            <p:cNvPr id="339" name="Shape 339"/>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Orange</a:t>
              </a:r>
            </a:p>
          </p:txBody>
        </p:sp>
        <p:sp>
          <p:nvSpPr>
            <p:cNvPr id="340" name="Shape 340"/>
            <p:cNvSpPr/>
            <p:nvPr/>
          </p:nvSpPr>
          <p:spPr>
            <a:xfrm>
              <a:off x="168866"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41" name="Shape 341"/>
            <p:cNvSpPr/>
            <p:nvPr/>
          </p:nvSpPr>
          <p:spPr>
            <a:xfrm>
              <a:off x="168866" y="797196"/>
              <a:ext cx="2623200" cy="3233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peel()</a:t>
              </a:r>
            </a:p>
            <a:p>
              <a:pPr lvl="0" rtl="0" algn="l">
                <a:spcBef>
                  <a:spcPts val="0"/>
                </a:spcBef>
                <a:buNone/>
              </a:pPr>
              <a:r>
                <a:rPr b="1" lang="en" sz="1200"/>
                <a:t>eat()</a:t>
              </a:r>
            </a:p>
          </p:txBody>
        </p:sp>
      </p:grpSp>
      <p:grpSp>
        <p:nvGrpSpPr>
          <p:cNvPr id="342" name="Shape 342"/>
          <p:cNvGrpSpPr/>
          <p:nvPr/>
        </p:nvGrpSpPr>
        <p:grpSpPr>
          <a:xfrm>
            <a:off x="6792700" y="3802075"/>
            <a:ext cx="2233155" cy="1225280"/>
            <a:chOff x="168852" y="393854"/>
            <a:chExt cx="2623229" cy="727040"/>
          </a:xfrm>
        </p:grpSpPr>
        <p:sp>
          <p:nvSpPr>
            <p:cNvPr id="343" name="Shape 343"/>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Apple</a:t>
              </a:r>
            </a:p>
          </p:txBody>
        </p:sp>
        <p:sp>
          <p:nvSpPr>
            <p:cNvPr id="344" name="Shape 344"/>
            <p:cNvSpPr/>
            <p:nvPr/>
          </p:nvSpPr>
          <p:spPr>
            <a:xfrm>
              <a:off x="168852" y="623056"/>
              <a:ext cx="2623200" cy="173999"/>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t/>
              </a:r>
              <a:endParaRPr sz="1200"/>
            </a:p>
          </p:txBody>
        </p:sp>
        <p:sp>
          <p:nvSpPr>
            <p:cNvPr id="345" name="Shape 345"/>
            <p:cNvSpPr/>
            <p:nvPr/>
          </p:nvSpPr>
          <p:spPr>
            <a:xfrm>
              <a:off x="168852" y="797194"/>
              <a:ext cx="2623200" cy="323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wash()</a:t>
              </a:r>
            </a:p>
            <a:p>
              <a:pPr lvl="0" rtl="0">
                <a:spcBef>
                  <a:spcPts val="0"/>
                </a:spcBef>
                <a:buNone/>
              </a:pPr>
              <a:r>
                <a:rPr b="1" lang="en" sz="1200"/>
                <a:t>eat()</a:t>
              </a:r>
            </a:p>
          </p:txBody>
        </p:sp>
      </p:grpSp>
      <p:cxnSp>
        <p:nvCxnSpPr>
          <p:cNvPr id="346" name="Shape 346"/>
          <p:cNvCxnSpPr>
            <a:stCxn id="343" idx="3"/>
            <a:endCxn id="333" idx="2"/>
          </p:cNvCxnSpPr>
          <p:nvPr/>
        </p:nvCxnSpPr>
        <p:spPr>
          <a:xfrm rot="10800000">
            <a:off x="5410290" y="2206975"/>
            <a:ext cx="2499000" cy="1595100"/>
          </a:xfrm>
          <a:prstGeom prst="straightConnector1">
            <a:avLst/>
          </a:prstGeom>
          <a:noFill/>
          <a:ln cap="flat" cmpd="sng" w="38100">
            <a:solidFill>
              <a:schemeClr val="dk2"/>
            </a:solidFill>
            <a:prstDash val="solid"/>
            <a:round/>
            <a:headEnd len="lg" w="lg" type="none"/>
            <a:tailEnd len="lg" w="lg" type="triangle"/>
          </a:ln>
        </p:spPr>
      </p:cxnSp>
      <p:cxnSp>
        <p:nvCxnSpPr>
          <p:cNvPr id="347" name="Shape 347"/>
          <p:cNvCxnSpPr>
            <a:stCxn id="339" idx="3"/>
            <a:endCxn id="333" idx="2"/>
          </p:cNvCxnSpPr>
          <p:nvPr/>
        </p:nvCxnSpPr>
        <p:spPr>
          <a:xfrm rot="10800000">
            <a:off x="5410102" y="2206975"/>
            <a:ext cx="35100" cy="1595100"/>
          </a:xfrm>
          <a:prstGeom prst="straightConnector1">
            <a:avLst/>
          </a:prstGeom>
          <a:noFill/>
          <a:ln cap="flat" cmpd="sng" w="38100">
            <a:solidFill>
              <a:schemeClr val="dk2"/>
            </a:solidFill>
            <a:prstDash val="solid"/>
            <a:round/>
            <a:headEnd len="lg" w="lg" type="none"/>
            <a:tailEnd len="lg" w="lg" type="triangle"/>
          </a:ln>
        </p:spPr>
      </p:cxnSp>
      <p:cxnSp>
        <p:nvCxnSpPr>
          <p:cNvPr id="348" name="Shape 348"/>
          <p:cNvCxnSpPr>
            <a:stCxn id="335" idx="3"/>
            <a:endCxn id="333"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460950" y="1143950"/>
            <a:ext cx="8222100" cy="1398599"/>
          </a:xfrm>
          <a:prstGeom prst="rect">
            <a:avLst/>
          </a:prstGeom>
        </p:spPr>
        <p:txBody>
          <a:bodyPr anchorCtr="0" anchor="ctr" bIns="91425" lIns="91425" rIns="91425" tIns="91425">
            <a:noAutofit/>
          </a:bodyPr>
          <a:lstStyle/>
          <a:p>
            <a:pPr lvl="0" rtl="0">
              <a:spcBef>
                <a:spcPts val="0"/>
              </a:spcBef>
              <a:buNone/>
            </a:pPr>
            <a:r>
              <a:rPr lang="en"/>
              <a:t>Inheritance/Polymorphism</a:t>
            </a:r>
          </a:p>
          <a:p>
            <a:pPr lvl="0">
              <a:spcBef>
                <a:spcPts val="0"/>
              </a:spcBef>
              <a:buNone/>
            </a:pPr>
            <a:r>
              <a:rPr lang="en"/>
              <a:t>in Python</a:t>
            </a:r>
          </a:p>
        </p:txBody>
      </p:sp>
      <p:sp>
        <p:nvSpPr>
          <p:cNvPr id="354" name="Shape 354"/>
          <p:cNvSpPr txBox="1"/>
          <p:nvPr>
            <p:ph type="title"/>
          </p:nvPr>
        </p:nvSpPr>
        <p:spPr>
          <a:xfrm>
            <a:off x="460950" y="2695950"/>
            <a:ext cx="8222100" cy="1012799"/>
          </a:xfrm>
          <a:prstGeom prst="rect">
            <a:avLst/>
          </a:prstGeom>
        </p:spPr>
        <p:txBody>
          <a:bodyPr anchorCtr="0" anchor="ctr" bIns="91425" lIns="91425" rIns="91425" tIns="91425">
            <a:noAutofit/>
          </a:bodyPr>
          <a:lstStyle/>
          <a:p>
            <a:pPr lvl="0" rtl="0">
              <a:spcBef>
                <a:spcPts val="0"/>
              </a:spcBef>
              <a:buNone/>
            </a:pPr>
            <a:r>
              <a:rPr lang="en" sz="2400"/>
              <a:t>Fruit / Banana / Orange / Apple</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98250" y="16350"/>
            <a:ext cx="8826599" cy="602700"/>
          </a:xfrm>
          <a:prstGeom prst="rect">
            <a:avLst/>
          </a:prstGeom>
        </p:spPr>
        <p:txBody>
          <a:bodyPr anchorCtr="0" anchor="ctr" bIns="91425" lIns="91425" rIns="91425" tIns="91425">
            <a:noAutofit/>
          </a:bodyPr>
          <a:lstStyle/>
          <a:p>
            <a:pPr lvl="0" rtl="0">
              <a:spcBef>
                <a:spcPts val="0"/>
              </a:spcBef>
              <a:buNone/>
            </a:pPr>
            <a:r>
              <a:rPr lang="en" sz="2400"/>
              <a:t>Polymorphism in sci-kit learn</a:t>
            </a:r>
          </a:p>
        </p:txBody>
      </p:sp>
      <p:grpSp>
        <p:nvGrpSpPr>
          <p:cNvPr id="360" name="Shape 360"/>
          <p:cNvGrpSpPr/>
          <p:nvPr/>
        </p:nvGrpSpPr>
        <p:grpSpPr>
          <a:xfrm>
            <a:off x="172854" y="3230878"/>
            <a:ext cx="3049768" cy="1486939"/>
            <a:chOff x="168850" y="393854"/>
            <a:chExt cx="2623231" cy="882299"/>
          </a:xfrm>
        </p:grpSpPr>
        <p:sp>
          <p:nvSpPr>
            <p:cNvPr id="361" name="Shape 361"/>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sklearn.linear_model.</a:t>
              </a:r>
              <a:r>
                <a:rPr b="1" lang="en" sz="1200"/>
                <a:t>LinearRegression</a:t>
              </a:r>
            </a:p>
          </p:txBody>
        </p:sp>
        <p:sp>
          <p:nvSpPr>
            <p:cNvPr id="362" name="Shape 362"/>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63" name="Shape 363"/>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64" name="Shape 364"/>
          <p:cNvGrpSpPr/>
          <p:nvPr/>
        </p:nvGrpSpPr>
        <p:grpSpPr>
          <a:xfrm>
            <a:off x="3260518" y="992298"/>
            <a:ext cx="2622968" cy="1486939"/>
            <a:chOff x="168850" y="393854"/>
            <a:chExt cx="2623231" cy="882299"/>
          </a:xfrm>
        </p:grpSpPr>
        <p:sp>
          <p:nvSpPr>
            <p:cNvPr id="365" name="Shape 365"/>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sklearn.base.</a:t>
              </a:r>
              <a:r>
                <a:rPr b="1" lang="en" sz="1200"/>
                <a:t>ClassifierMixin</a:t>
              </a:r>
            </a:p>
          </p:txBody>
        </p:sp>
        <p:sp>
          <p:nvSpPr>
            <p:cNvPr id="366" name="Shape 366"/>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67" name="Shape 367"/>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68" name="Shape 368"/>
          <p:cNvGrpSpPr/>
          <p:nvPr/>
        </p:nvGrpSpPr>
        <p:grpSpPr>
          <a:xfrm>
            <a:off x="3583002" y="3230874"/>
            <a:ext cx="3201653" cy="1486939"/>
            <a:chOff x="168850" y="393854"/>
            <a:chExt cx="2623231" cy="882299"/>
          </a:xfrm>
        </p:grpSpPr>
        <p:sp>
          <p:nvSpPr>
            <p:cNvPr id="369" name="Shape 369"/>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sklearn.linear_model.</a:t>
              </a:r>
              <a:r>
                <a:rPr b="1" lang="en" sz="1200"/>
                <a:t>LogisticRegression</a:t>
              </a:r>
            </a:p>
          </p:txBody>
        </p:sp>
        <p:sp>
          <p:nvSpPr>
            <p:cNvPr id="370" name="Shape 370"/>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71" name="Shape 371"/>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grpSp>
        <p:nvGrpSpPr>
          <p:cNvPr id="372" name="Shape 372"/>
          <p:cNvGrpSpPr/>
          <p:nvPr/>
        </p:nvGrpSpPr>
        <p:grpSpPr>
          <a:xfrm>
            <a:off x="7113768" y="3230883"/>
            <a:ext cx="1811078" cy="1486939"/>
            <a:chOff x="168850" y="393854"/>
            <a:chExt cx="2623231" cy="882299"/>
          </a:xfrm>
        </p:grpSpPr>
        <p:sp>
          <p:nvSpPr>
            <p:cNvPr id="373" name="Shape 373"/>
            <p:cNvSpPr/>
            <p:nvPr/>
          </p:nvSpPr>
          <p:spPr>
            <a:xfrm>
              <a:off x="168881" y="393854"/>
              <a:ext cx="2623200" cy="229199"/>
            </a:xfrm>
            <a:prstGeom prst="round2SameRect">
              <a:avLst>
                <a:gd fmla="val 16667"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t>sklearn.svm.</a:t>
              </a:r>
              <a:r>
                <a:rPr b="1" lang="en" sz="1200"/>
                <a:t>SVC</a:t>
              </a:r>
            </a:p>
          </p:txBody>
        </p:sp>
        <p:sp>
          <p:nvSpPr>
            <p:cNvPr id="374" name="Shape 374"/>
            <p:cNvSpPr/>
            <p:nvPr/>
          </p:nvSpPr>
          <p:spPr>
            <a:xfrm>
              <a:off x="168850" y="623052"/>
              <a:ext cx="2623200" cy="19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lang="en" sz="1200"/>
                <a:t>...</a:t>
              </a:r>
            </a:p>
          </p:txBody>
        </p:sp>
        <p:sp>
          <p:nvSpPr>
            <p:cNvPr id="375" name="Shape 375"/>
            <p:cNvSpPr/>
            <p:nvPr/>
          </p:nvSpPr>
          <p:spPr>
            <a:xfrm>
              <a:off x="168850" y="820154"/>
              <a:ext cx="2623200" cy="455999"/>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rPr lang="en" sz="1200"/>
                <a:t>fit(X, y)</a:t>
              </a:r>
            </a:p>
            <a:p>
              <a:pPr lvl="0" rtl="0" algn="l">
                <a:spcBef>
                  <a:spcPts val="0"/>
                </a:spcBef>
                <a:buNone/>
              </a:pPr>
              <a:r>
                <a:rPr lang="en" sz="1200"/>
                <a:t>predict(X)</a:t>
              </a:r>
            </a:p>
            <a:p>
              <a:pPr lvl="0" rtl="0" algn="l">
                <a:spcBef>
                  <a:spcPts val="0"/>
                </a:spcBef>
                <a:buNone/>
              </a:pPr>
              <a:r>
                <a:rPr lang="en" sz="1200"/>
                <a:t>score(X, y)</a:t>
              </a:r>
            </a:p>
          </p:txBody>
        </p:sp>
      </p:grpSp>
      <p:cxnSp>
        <p:nvCxnSpPr>
          <p:cNvPr id="376" name="Shape 376"/>
          <p:cNvCxnSpPr>
            <a:stCxn id="361" idx="3"/>
            <a:endCxn id="367" idx="2"/>
          </p:cNvCxnSpPr>
          <p:nvPr/>
        </p:nvCxnSpPr>
        <p:spPr>
          <a:xfrm flipH="1" rot="10800000">
            <a:off x="1697756" y="2479378"/>
            <a:ext cx="2874300" cy="751500"/>
          </a:xfrm>
          <a:prstGeom prst="straightConnector1">
            <a:avLst/>
          </a:prstGeom>
          <a:noFill/>
          <a:ln cap="flat" cmpd="sng" w="38100">
            <a:solidFill>
              <a:schemeClr val="dk2"/>
            </a:solidFill>
            <a:prstDash val="solid"/>
            <a:round/>
            <a:headEnd len="lg" w="lg" type="none"/>
            <a:tailEnd len="lg" w="lg" type="triangle"/>
          </a:ln>
        </p:spPr>
      </p:cxnSp>
      <p:cxnSp>
        <p:nvCxnSpPr>
          <p:cNvPr id="377" name="Shape 377"/>
          <p:cNvCxnSpPr>
            <a:stCxn id="369" idx="3"/>
            <a:endCxn id="367" idx="2"/>
          </p:cNvCxnSpPr>
          <p:nvPr/>
        </p:nvCxnSpPr>
        <p:spPr>
          <a:xfrm rot="10800000">
            <a:off x="4571848" y="2479374"/>
            <a:ext cx="612000" cy="751500"/>
          </a:xfrm>
          <a:prstGeom prst="straightConnector1">
            <a:avLst/>
          </a:prstGeom>
          <a:noFill/>
          <a:ln cap="flat" cmpd="sng" w="38100">
            <a:solidFill>
              <a:schemeClr val="dk2"/>
            </a:solidFill>
            <a:prstDash val="solid"/>
            <a:round/>
            <a:headEnd len="lg" w="lg" type="none"/>
            <a:tailEnd len="lg" w="lg" type="triangle"/>
          </a:ln>
        </p:spPr>
      </p:cxnSp>
      <p:cxnSp>
        <p:nvCxnSpPr>
          <p:cNvPr id="378" name="Shape 378"/>
          <p:cNvCxnSpPr>
            <a:stCxn id="373" idx="3"/>
            <a:endCxn id="367" idx="2"/>
          </p:cNvCxnSpPr>
          <p:nvPr/>
        </p:nvCxnSpPr>
        <p:spPr>
          <a:xfrm rot="10800000">
            <a:off x="4572018" y="2479383"/>
            <a:ext cx="3447300" cy="7515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Notes about Python convention</a:t>
            </a:r>
          </a:p>
        </p:txBody>
      </p:sp>
      <p:sp>
        <p:nvSpPr>
          <p:cNvPr id="384" name="Shape 384"/>
          <p:cNvSpPr txBox="1"/>
          <p:nvPr>
            <p:ph idx="1" type="body"/>
          </p:nvPr>
        </p:nvSpPr>
        <p:spPr>
          <a:xfrm>
            <a:off x="297975" y="1919075"/>
            <a:ext cx="8396100" cy="3056100"/>
          </a:xfrm>
          <a:prstGeom prst="rect">
            <a:avLst/>
          </a:prstGeom>
        </p:spPr>
        <p:txBody>
          <a:bodyPr anchorCtr="0" anchor="t" bIns="91425" lIns="91425" rIns="91425" tIns="91425">
            <a:noAutofit/>
          </a:bodyPr>
          <a:lstStyle/>
          <a:p>
            <a:pPr lvl="0" rtl="0">
              <a:spcBef>
                <a:spcPts val="0"/>
              </a:spcBef>
              <a:buNone/>
            </a:pPr>
            <a:r>
              <a:rPr lang="en"/>
              <a:t>Classes:</a:t>
            </a:r>
          </a:p>
          <a:p>
            <a:pPr indent="-228600" lvl="0" marL="457200" rtl="0">
              <a:spcBef>
                <a:spcPts val="0"/>
              </a:spcBef>
            </a:pPr>
            <a:r>
              <a:rPr lang="en"/>
              <a:t>Class names are nouns.</a:t>
            </a:r>
          </a:p>
          <a:p>
            <a:pPr indent="-228600" lvl="0" marL="457200" rtl="0">
              <a:spcBef>
                <a:spcPts val="0"/>
              </a:spcBef>
            </a:pPr>
            <a:r>
              <a:rPr lang="en"/>
              <a:t>Class names must begin with a capital letter.</a:t>
            </a:r>
          </a:p>
          <a:p>
            <a:pPr lvl="0" rtl="0">
              <a:spcBef>
                <a:spcPts val="0"/>
              </a:spcBef>
              <a:buNone/>
            </a:pPr>
            <a:r>
              <a:rPr lang="en"/>
              <a:t>Methods:</a:t>
            </a:r>
          </a:p>
          <a:p>
            <a:pPr indent="-228600" lvl="0" marL="457200" rtl="0">
              <a:spcBef>
                <a:spcPts val="0"/>
              </a:spcBef>
            </a:pPr>
            <a:r>
              <a:rPr lang="en"/>
              <a:t>Method names are (usually) verbs.</a:t>
            </a:r>
          </a:p>
          <a:p>
            <a:pPr indent="-228600" lvl="0" marL="457200" rtl="0">
              <a:spcBef>
                <a:spcPts val="0"/>
              </a:spcBef>
            </a:pPr>
            <a:r>
              <a:rPr lang="en"/>
              <a:t>Method names begin with a capital letter.</a:t>
            </a:r>
          </a:p>
          <a:p>
            <a:pPr indent="-228600" lvl="0" marL="457200" rtl="0">
              <a:spcBef>
                <a:spcPts val="0"/>
              </a:spcBef>
            </a:pPr>
            <a:r>
              <a:rPr lang="en"/>
              <a:t>Method names that begin with an underscore should be treated as “private”.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460950" y="1143950"/>
            <a:ext cx="8222100" cy="1551900"/>
          </a:xfrm>
          <a:prstGeom prst="rect">
            <a:avLst/>
          </a:prstGeom>
        </p:spPr>
        <p:txBody>
          <a:bodyPr anchorCtr="0" anchor="ctr" bIns="91425" lIns="91425" rIns="91425" tIns="91425">
            <a:noAutofit/>
          </a:bodyPr>
          <a:lstStyle/>
          <a:p>
            <a:pPr lvl="0" rtl="0">
              <a:spcBef>
                <a:spcPts val="0"/>
              </a:spcBef>
              <a:buNone/>
            </a:pPr>
            <a:r>
              <a:rPr lang="en"/>
              <a:t>Testing code via mock objects</a:t>
            </a:r>
          </a:p>
          <a:p>
            <a:pPr lvl="0" rtl="0">
              <a:spcBef>
                <a:spcPts val="0"/>
              </a:spcBef>
              <a:buNone/>
            </a:pPr>
            <a:r>
              <a:rPr lang="en"/>
              <a:t>(in python)</a:t>
            </a:r>
          </a:p>
        </p:txBody>
      </p:sp>
      <p:sp>
        <p:nvSpPr>
          <p:cNvPr id="390" name="Shape 390"/>
          <p:cNvSpPr txBox="1"/>
          <p:nvPr>
            <p:ph type="title"/>
          </p:nvPr>
        </p:nvSpPr>
        <p:spPr>
          <a:xfrm>
            <a:off x="460950" y="2695950"/>
            <a:ext cx="8222100" cy="1012799"/>
          </a:xfrm>
          <a:prstGeom prst="rect">
            <a:avLst/>
          </a:prstGeom>
        </p:spPr>
        <p:txBody>
          <a:bodyPr anchorCtr="0" anchor="ctr" bIns="91425" lIns="91425" rIns="91425" tIns="91425">
            <a:noAutofit/>
          </a:bodyPr>
          <a:lstStyle/>
          <a:p>
            <a:pPr lvl="0" rtl="0">
              <a:spcBef>
                <a:spcPts val="0"/>
              </a:spcBef>
              <a:buNone/>
            </a:pPr>
            <a:r>
              <a:rPr lang="en" sz="2400"/>
              <a:t>Testing the Controller.</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OOP is a programming paradigm</a:t>
            </a:r>
          </a:p>
        </p:txBody>
      </p:sp>
      <p:sp>
        <p:nvSpPr>
          <p:cNvPr id="82" name="Shape 82"/>
          <p:cNvSpPr txBox="1"/>
          <p:nvPr>
            <p:ph idx="1" type="body"/>
          </p:nvPr>
        </p:nvSpPr>
        <p:spPr>
          <a:xfrm>
            <a:off x="471900" y="1798125"/>
            <a:ext cx="8222100" cy="2831100"/>
          </a:xfrm>
          <a:prstGeom prst="rect">
            <a:avLst/>
          </a:prstGeom>
        </p:spPr>
        <p:txBody>
          <a:bodyPr anchorCtr="0" anchor="t" bIns="91425" lIns="91425" rIns="91425" tIns="91425">
            <a:noAutofit/>
          </a:bodyPr>
          <a:lstStyle/>
          <a:p>
            <a:pPr lvl="0" rtl="0">
              <a:spcBef>
                <a:spcPts val="0"/>
              </a:spcBef>
              <a:buNone/>
            </a:pPr>
            <a:r>
              <a:rPr b="1" lang="en"/>
              <a:t>Paradigm:</a:t>
            </a:r>
            <a:r>
              <a:rPr lang="en"/>
              <a:t> a distinct set of concepts or thought patterns</a:t>
            </a:r>
          </a:p>
          <a:p>
            <a:pPr lvl="0" rtl="0">
              <a:spcBef>
                <a:spcPts val="0"/>
              </a:spcBef>
              <a:buNone/>
            </a:pPr>
            <a:r>
              <a:rPr lang="en"/>
              <a:t>Other programming paradigms:</a:t>
            </a:r>
          </a:p>
          <a:p>
            <a:pPr indent="-228600" lvl="0" marL="457200" rtl="0">
              <a:spcBef>
                <a:spcPts val="0"/>
              </a:spcBef>
            </a:pPr>
            <a:r>
              <a:rPr b="1" lang="en"/>
              <a:t>Functional:</a:t>
            </a:r>
            <a:r>
              <a:rPr lang="en"/>
              <a:t> no global state, deeply nested function calls</a:t>
            </a:r>
          </a:p>
          <a:p>
            <a:pPr indent="-228600" lvl="0" marL="457200" rtl="0">
              <a:spcBef>
                <a:spcPts val="0"/>
              </a:spcBef>
            </a:pPr>
            <a:r>
              <a:rPr b="1" lang="en"/>
              <a:t>Imperative:</a:t>
            </a:r>
            <a:r>
              <a:rPr lang="en"/>
              <a:t> explicit sequence of commands (often called sequential)</a:t>
            </a:r>
          </a:p>
          <a:p>
            <a:pPr indent="-228600" lvl="0" marL="457200" rtl="0">
              <a:spcBef>
                <a:spcPts val="0"/>
              </a:spcBef>
            </a:pPr>
            <a:r>
              <a:rPr b="1" lang="en"/>
              <a:t>Procedural:</a:t>
            </a:r>
            <a:r>
              <a:rPr lang="en"/>
              <a:t> like imperative, but also supports procedures (e.g., functions)</a:t>
            </a:r>
          </a:p>
          <a:p>
            <a:pPr indent="-228600" lvl="0" marL="457200" rtl="0">
              <a:spcBef>
                <a:spcPts val="0"/>
              </a:spcBef>
            </a:pPr>
            <a:r>
              <a:rPr b="1" lang="en"/>
              <a:t>Declarative:</a:t>
            </a:r>
            <a:r>
              <a:rPr lang="en"/>
              <a:t> declare the result you want, not how to obtain it (e.g. SQL)</a:t>
            </a:r>
          </a:p>
          <a:p>
            <a:pPr indent="-228600" lvl="0" marL="457200" rtl="0">
              <a:spcBef>
                <a:spcPts val="0"/>
              </a:spcBef>
            </a:pPr>
            <a:r>
              <a:rPr lang="en"/>
              <a:t>…</a:t>
            </a:r>
          </a:p>
          <a:p>
            <a:pPr lvl="0" rtl="0">
              <a:spcBef>
                <a:spcPts val="0"/>
              </a:spcBef>
              <a:buNone/>
            </a:pPr>
            <a:r>
              <a:rPr lang="en"/>
              <a:t>Most programming languages offer a mix of paradigms.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Afternoon Exercise </a:t>
            </a:r>
          </a:p>
        </p:txBody>
      </p:sp>
      <p:sp>
        <p:nvSpPr>
          <p:cNvPr id="396" name="Shape 396"/>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a:spcBef>
                <a:spcPts val="0"/>
              </a:spcBef>
              <a:buNone/>
            </a:pPr>
            <a:r>
              <a:rPr lang="en"/>
              <a:t>Simulate the game of Blackjack in an OOP-style program.</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71900" y="129125"/>
            <a:ext cx="8222100" cy="767699"/>
          </a:xfrm>
          <a:prstGeom prst="rect">
            <a:avLst/>
          </a:prstGeom>
        </p:spPr>
        <p:txBody>
          <a:bodyPr anchorCtr="0" anchor="b" bIns="91425" lIns="91425" rIns="91425" tIns="91425">
            <a:noAutofit/>
          </a:bodyPr>
          <a:lstStyle/>
          <a:p>
            <a:pPr lvl="0">
              <a:spcBef>
                <a:spcPts val="0"/>
              </a:spcBef>
              <a:buNone/>
            </a:pPr>
            <a:r>
              <a:rPr lang="en"/>
              <a:t>What’s in a program?</a:t>
            </a:r>
          </a:p>
        </p:txBody>
      </p:sp>
      <p:sp>
        <p:nvSpPr>
          <p:cNvPr id="88" name="Shape 88"/>
          <p:cNvSpPr txBox="1"/>
          <p:nvPr>
            <p:ph idx="1" type="body"/>
          </p:nvPr>
        </p:nvSpPr>
        <p:spPr>
          <a:xfrm>
            <a:off x="471900" y="928475"/>
            <a:ext cx="8222100" cy="767699"/>
          </a:xfrm>
          <a:prstGeom prst="rect">
            <a:avLst/>
          </a:prstGeom>
        </p:spPr>
        <p:txBody>
          <a:bodyPr anchorCtr="0" anchor="t" bIns="91425" lIns="91425" rIns="91425" tIns="91425">
            <a:noAutofit/>
          </a:bodyPr>
          <a:lstStyle/>
          <a:p>
            <a:pPr lvl="0">
              <a:spcBef>
                <a:spcPts val="0"/>
              </a:spcBef>
              <a:buNone/>
            </a:pPr>
            <a:r>
              <a:rPr lang="en">
                <a:solidFill>
                  <a:srgbClr val="F3F3F3"/>
                </a:solidFill>
              </a:rPr>
              <a:t>“A program by any other name would smell as sweet.”  - Shakespeare’s Juliet</a:t>
            </a:r>
          </a:p>
        </p:txBody>
      </p:sp>
      <p:sp>
        <p:nvSpPr>
          <p:cNvPr id="89" name="Shape 89"/>
          <p:cNvSpPr txBox="1"/>
          <p:nvPr/>
        </p:nvSpPr>
        <p:spPr>
          <a:xfrm>
            <a:off x="1986300" y="2101300"/>
            <a:ext cx="4746300" cy="2383499"/>
          </a:xfrm>
          <a:prstGeom prst="rect">
            <a:avLst/>
          </a:prstGeom>
          <a:noFill/>
          <a:ln>
            <a:noFill/>
          </a:ln>
        </p:spPr>
        <p:txBody>
          <a:bodyPr anchorCtr="0" anchor="t" bIns="91425" lIns="91425" rIns="91425" tIns="91425">
            <a:noAutofit/>
          </a:bodyPr>
          <a:lstStyle/>
          <a:p>
            <a:pPr lvl="0" rtl="0" algn="ctr">
              <a:spcBef>
                <a:spcPts val="0"/>
              </a:spcBef>
              <a:buNone/>
            </a:pPr>
            <a:r>
              <a:rPr lang="en" sz="2400"/>
              <a:t>Program = Data + Algorithm</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rPr lang="en">
                <a:solidFill>
                  <a:srgbClr val="666666"/>
                </a:solidFill>
              </a:rPr>
              <a:t>For this presentation, we’ll say:</a:t>
            </a:r>
          </a:p>
          <a:p>
            <a:pPr lvl="0" rtl="0" algn="ctr">
              <a:spcBef>
                <a:spcPts val="0"/>
              </a:spcBef>
              <a:buNone/>
            </a:pPr>
            <a:r>
              <a:t/>
            </a:r>
            <a:endParaRPr/>
          </a:p>
          <a:p>
            <a:pPr lvl="0" algn="ctr">
              <a:spcBef>
                <a:spcPts val="0"/>
              </a:spcBef>
              <a:buNone/>
            </a:pPr>
            <a:r>
              <a:rPr lang="en" sz="2400"/>
              <a:t>Program = State + Behavior</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So, what is the OOP paradigm all about?</a:t>
            </a:r>
          </a:p>
        </p:txBody>
      </p:sp>
      <p:sp>
        <p:nvSpPr>
          <p:cNvPr id="95" name="Shape 95"/>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buNone/>
            </a:pPr>
            <a:r>
              <a:rPr lang="en"/>
              <a:t>Group the program’s state and behavior inside </a:t>
            </a:r>
            <a:r>
              <a:rPr b="1" lang="en"/>
              <a:t>objects</a:t>
            </a:r>
            <a:r>
              <a:rPr lang="en"/>
              <a:t> and </a:t>
            </a:r>
            <a:r>
              <a:rPr b="1" lang="en"/>
              <a:t>classes</a:t>
            </a:r>
            <a:r>
              <a:rPr lang="en"/>
              <a:t>.</a:t>
            </a:r>
          </a:p>
          <a:p>
            <a:pPr lvl="0" rtl="0">
              <a:spcBef>
                <a:spcPts val="0"/>
              </a:spcBef>
              <a:buNone/>
            </a:pPr>
            <a:r>
              <a:rPr lang="en"/>
              <a:t>Inspired by how humans categorize and manipulate the physical world.</a:t>
            </a:r>
          </a:p>
          <a:p>
            <a:pPr lvl="0" rtl="0">
              <a:spcBef>
                <a:spcPts val="0"/>
              </a:spcBef>
              <a:buNone/>
            </a:pPr>
            <a:r>
              <a:rPr lang="en"/>
              <a:t>E.g. Consider the concept of “Mug”:</a:t>
            </a:r>
          </a:p>
          <a:p>
            <a:pPr indent="-228600" lvl="0" marL="457200" rtl="0">
              <a:spcBef>
                <a:spcPts val="0"/>
              </a:spcBef>
            </a:pPr>
            <a:r>
              <a:rPr lang="en"/>
              <a:t>Mug has state: color, volume, location</a:t>
            </a:r>
          </a:p>
          <a:p>
            <a:pPr indent="-228600" lvl="0" marL="457200">
              <a:spcBef>
                <a:spcPts val="0"/>
              </a:spcBef>
            </a:pPr>
            <a:r>
              <a:rPr lang="en"/>
              <a:t>Mug has behavior: drink, fill, refill, break, clean</a:t>
            </a:r>
          </a:p>
        </p:txBody>
      </p:sp>
      <p:pic>
        <p:nvPicPr>
          <p:cNvPr id="96" name="Shape 96"/>
          <p:cNvPicPr preferRelativeResize="0"/>
          <p:nvPr/>
        </p:nvPicPr>
        <p:blipFill>
          <a:blip r:embed="rId3">
            <a:alphaModFix/>
          </a:blip>
          <a:stretch>
            <a:fillRect/>
          </a:stretch>
        </p:blipFill>
        <p:spPr>
          <a:xfrm>
            <a:off x="7209500" y="3355825"/>
            <a:ext cx="1484500" cy="1484500"/>
          </a:xfrm>
          <a:prstGeom prst="rect">
            <a:avLst/>
          </a:prstGeom>
          <a:noFill/>
          <a:ln>
            <a:noFill/>
          </a:ln>
        </p:spPr>
      </p:pic>
      <p:sp>
        <p:nvSpPr>
          <p:cNvPr id="97" name="Shape 97"/>
          <p:cNvSpPr txBox="1"/>
          <p:nvPr/>
        </p:nvSpPr>
        <p:spPr>
          <a:xfrm>
            <a:off x="5687125" y="4375800"/>
            <a:ext cx="1589099" cy="767699"/>
          </a:xfrm>
          <a:prstGeom prst="rect">
            <a:avLst/>
          </a:prstGeom>
          <a:noFill/>
          <a:ln>
            <a:noFill/>
          </a:ln>
        </p:spPr>
        <p:txBody>
          <a:bodyPr anchorCtr="0" anchor="t" bIns="91425" lIns="91425" rIns="91425" tIns="91425">
            <a:noAutofit/>
          </a:bodyPr>
          <a:lstStyle/>
          <a:p>
            <a:pPr lvl="0">
              <a:spcBef>
                <a:spcPts val="0"/>
              </a:spcBef>
              <a:buNone/>
            </a:pPr>
            <a:r>
              <a:rPr lang="en">
                <a:solidFill>
                  <a:srgbClr val="999999"/>
                </a:solidFill>
              </a:rPr>
              <a:t>What is the current state of this mug?</a:t>
            </a:r>
          </a:p>
        </p:txBody>
      </p:sp>
      <p:cxnSp>
        <p:nvCxnSpPr>
          <p:cNvPr id="98" name="Shape 98"/>
          <p:cNvCxnSpPr>
            <a:endCxn id="96" idx="1"/>
          </p:cNvCxnSpPr>
          <p:nvPr/>
        </p:nvCxnSpPr>
        <p:spPr>
          <a:xfrm flipH="1" rot="10800000">
            <a:off x="6816200" y="4098075"/>
            <a:ext cx="393300" cy="459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OOP Terminology: “Object”</a:t>
            </a:r>
          </a:p>
        </p:txBody>
      </p:sp>
      <p:sp>
        <p:nvSpPr>
          <p:cNvPr id="104" name="Shape 104"/>
          <p:cNvSpPr txBox="1"/>
          <p:nvPr>
            <p:ph idx="1" type="body"/>
          </p:nvPr>
        </p:nvSpPr>
        <p:spPr>
          <a:xfrm>
            <a:off x="471900" y="1919075"/>
            <a:ext cx="8222100" cy="1572600"/>
          </a:xfrm>
          <a:prstGeom prst="rect">
            <a:avLst/>
          </a:prstGeom>
        </p:spPr>
        <p:txBody>
          <a:bodyPr anchorCtr="0" anchor="t" bIns="91425" lIns="91425" rIns="91425" tIns="91425">
            <a:noAutofit/>
          </a:bodyPr>
          <a:lstStyle/>
          <a:p>
            <a:pPr lvl="0" rtl="0">
              <a:spcBef>
                <a:spcPts val="0"/>
              </a:spcBef>
              <a:buNone/>
            </a:pPr>
            <a:r>
              <a:rPr lang="en"/>
              <a:t>An </a:t>
            </a:r>
            <a:r>
              <a:rPr b="1" lang="en"/>
              <a:t>object</a:t>
            </a:r>
            <a:r>
              <a:rPr lang="en"/>
              <a:t> is:</a:t>
            </a:r>
          </a:p>
          <a:p>
            <a:pPr indent="-228600" lvl="0" marL="457200" rtl="0">
              <a:spcBef>
                <a:spcPts val="0"/>
              </a:spcBef>
              <a:buChar char="-"/>
            </a:pPr>
            <a:r>
              <a:rPr lang="en"/>
              <a:t>A collection of variables (the “state” of the object)</a:t>
            </a:r>
          </a:p>
          <a:p>
            <a:pPr indent="-228600" lvl="0" marL="457200" rtl="0">
              <a:spcBef>
                <a:spcPts val="0"/>
              </a:spcBef>
              <a:buChar char="-"/>
            </a:pPr>
            <a:r>
              <a:rPr lang="en"/>
              <a:t>A collection of methods (the “behavior” of the object)</a:t>
            </a:r>
          </a:p>
        </p:txBody>
      </p:sp>
      <p:pic>
        <p:nvPicPr>
          <p:cNvPr id="105" name="Shape 105"/>
          <p:cNvPicPr preferRelativeResize="0"/>
          <p:nvPr/>
        </p:nvPicPr>
        <p:blipFill>
          <a:blip r:embed="rId3">
            <a:alphaModFix/>
          </a:blip>
          <a:stretch>
            <a:fillRect/>
          </a:stretch>
        </p:blipFill>
        <p:spPr>
          <a:xfrm>
            <a:off x="1999450" y="3637525"/>
            <a:ext cx="1461074" cy="1461074"/>
          </a:xfrm>
          <a:prstGeom prst="rect">
            <a:avLst/>
          </a:prstGeom>
          <a:noFill/>
          <a:ln>
            <a:noFill/>
          </a:ln>
        </p:spPr>
      </p:pic>
      <p:pic>
        <p:nvPicPr>
          <p:cNvPr id="106" name="Shape 106"/>
          <p:cNvPicPr preferRelativeResize="0"/>
          <p:nvPr/>
        </p:nvPicPr>
        <p:blipFill>
          <a:blip r:embed="rId4">
            <a:alphaModFix/>
          </a:blip>
          <a:stretch>
            <a:fillRect/>
          </a:stretch>
        </p:blipFill>
        <p:spPr>
          <a:xfrm>
            <a:off x="384250" y="3483750"/>
            <a:ext cx="1170875" cy="1170875"/>
          </a:xfrm>
          <a:prstGeom prst="rect">
            <a:avLst/>
          </a:prstGeom>
          <a:noFill/>
          <a:ln>
            <a:noFill/>
          </a:ln>
        </p:spPr>
      </p:pic>
      <p:pic>
        <p:nvPicPr>
          <p:cNvPr id="107" name="Shape 107"/>
          <p:cNvPicPr preferRelativeResize="0"/>
          <p:nvPr/>
        </p:nvPicPr>
        <p:blipFill>
          <a:blip r:embed="rId5">
            <a:alphaModFix/>
          </a:blip>
          <a:stretch>
            <a:fillRect/>
          </a:stretch>
        </p:blipFill>
        <p:spPr>
          <a:xfrm>
            <a:off x="5457125" y="3282650"/>
            <a:ext cx="1306774" cy="1306774"/>
          </a:xfrm>
          <a:prstGeom prst="rect">
            <a:avLst/>
          </a:prstGeom>
          <a:noFill/>
          <a:ln>
            <a:noFill/>
          </a:ln>
        </p:spPr>
      </p:pic>
      <p:pic>
        <p:nvPicPr>
          <p:cNvPr id="108" name="Shape 108"/>
          <p:cNvPicPr preferRelativeResize="0"/>
          <p:nvPr/>
        </p:nvPicPr>
        <p:blipFill>
          <a:blip r:embed="rId6">
            <a:alphaModFix/>
          </a:blip>
          <a:stretch>
            <a:fillRect/>
          </a:stretch>
        </p:blipFill>
        <p:spPr>
          <a:xfrm>
            <a:off x="7168150" y="3783375"/>
            <a:ext cx="1264949" cy="1264949"/>
          </a:xfrm>
          <a:prstGeom prst="rect">
            <a:avLst/>
          </a:prstGeom>
          <a:noFill/>
          <a:ln>
            <a:noFill/>
          </a:ln>
        </p:spPr>
      </p:pic>
      <p:pic>
        <p:nvPicPr>
          <p:cNvPr id="109" name="Shape 109"/>
          <p:cNvPicPr preferRelativeResize="0"/>
          <p:nvPr/>
        </p:nvPicPr>
        <p:blipFill>
          <a:blip r:embed="rId7">
            <a:alphaModFix/>
          </a:blip>
          <a:stretch>
            <a:fillRect/>
          </a:stretch>
        </p:blipFill>
        <p:spPr>
          <a:xfrm>
            <a:off x="6983450" y="1773224"/>
            <a:ext cx="2028074" cy="1864300"/>
          </a:xfrm>
          <a:prstGeom prst="rect">
            <a:avLst/>
          </a:prstGeom>
          <a:noFill/>
          <a:ln>
            <a:noFill/>
          </a:ln>
        </p:spPr>
      </p:pic>
      <p:sp>
        <p:nvSpPr>
          <p:cNvPr id="110" name="Shape 110"/>
          <p:cNvSpPr txBox="1"/>
          <p:nvPr/>
        </p:nvSpPr>
        <p:spPr>
          <a:xfrm>
            <a:off x="3585825" y="3690475"/>
            <a:ext cx="1746000" cy="1306800"/>
          </a:xfrm>
          <a:prstGeom prst="rect">
            <a:avLst/>
          </a:prstGeom>
          <a:noFill/>
          <a:ln>
            <a:noFill/>
          </a:ln>
        </p:spPr>
        <p:txBody>
          <a:bodyPr anchorCtr="0" anchor="t" bIns="91425" lIns="91425" rIns="91425" tIns="91425">
            <a:noAutofit/>
          </a:bodyPr>
          <a:lstStyle/>
          <a:p>
            <a:pPr lvl="0">
              <a:spcBef>
                <a:spcPts val="0"/>
              </a:spcBef>
              <a:buNone/>
            </a:pPr>
            <a:r>
              <a:rPr lang="en">
                <a:solidFill>
                  <a:srgbClr val="999999"/>
                </a:solidFill>
              </a:rPr>
              <a:t>There are 5 “Mug” objects on this page. Each has distinct state, but the same behavior.</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OOP Terminology: “Class”</a:t>
            </a:r>
          </a:p>
        </p:txBody>
      </p:sp>
      <p:sp>
        <p:nvSpPr>
          <p:cNvPr id="116" name="Shape 116"/>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A </a:t>
            </a:r>
            <a:r>
              <a:rPr b="1" lang="en"/>
              <a:t>class</a:t>
            </a:r>
            <a:r>
              <a:rPr lang="en"/>
              <a:t> is a category/blueprint for objects.</a:t>
            </a:r>
          </a:p>
          <a:p>
            <a:pPr lvl="0">
              <a:spcBef>
                <a:spcPts val="0"/>
              </a:spcBef>
              <a:buNone/>
            </a:pPr>
            <a:r>
              <a:rPr lang="en"/>
              <a:t>E.g. The previous slide showed 5 mug objects. Each of those 5 objects is an </a:t>
            </a:r>
            <a:r>
              <a:rPr b="1" lang="en"/>
              <a:t>instance</a:t>
            </a:r>
            <a:r>
              <a:rPr lang="en"/>
              <a:t> of the class: </a:t>
            </a:r>
            <a:r>
              <a:rPr lang="en" u="sng"/>
              <a:t>Mug</a:t>
            </a:r>
            <a:r>
              <a:rPr lang="en"/>
              <a:t>.   5 objects, 1 class.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many objects? How many classes?</a:t>
            </a:r>
          </a:p>
        </p:txBody>
      </p:sp>
      <p:pic>
        <p:nvPicPr>
          <p:cNvPr id="122" name="Shape 122"/>
          <p:cNvPicPr preferRelativeResize="0"/>
          <p:nvPr/>
        </p:nvPicPr>
        <p:blipFill>
          <a:blip r:embed="rId3">
            <a:alphaModFix/>
          </a:blip>
          <a:stretch>
            <a:fillRect/>
          </a:stretch>
        </p:blipFill>
        <p:spPr>
          <a:xfrm>
            <a:off x="5410700" y="1775387"/>
            <a:ext cx="1592724" cy="1592724"/>
          </a:xfrm>
          <a:prstGeom prst="rect">
            <a:avLst/>
          </a:prstGeom>
          <a:noFill/>
          <a:ln>
            <a:noFill/>
          </a:ln>
        </p:spPr>
      </p:pic>
      <p:pic>
        <p:nvPicPr>
          <p:cNvPr id="123" name="Shape 123"/>
          <p:cNvPicPr preferRelativeResize="0"/>
          <p:nvPr/>
        </p:nvPicPr>
        <p:blipFill>
          <a:blip r:embed="rId4">
            <a:alphaModFix/>
          </a:blip>
          <a:stretch>
            <a:fillRect/>
          </a:stretch>
        </p:blipFill>
        <p:spPr>
          <a:xfrm>
            <a:off x="5840700" y="3428637"/>
            <a:ext cx="1592724" cy="1592724"/>
          </a:xfrm>
          <a:prstGeom prst="rect">
            <a:avLst/>
          </a:prstGeom>
          <a:noFill/>
          <a:ln>
            <a:noFill/>
          </a:ln>
        </p:spPr>
      </p:pic>
      <p:pic>
        <p:nvPicPr>
          <p:cNvPr id="124" name="Shape 124"/>
          <p:cNvPicPr preferRelativeResize="0"/>
          <p:nvPr/>
        </p:nvPicPr>
        <p:blipFill>
          <a:blip r:embed="rId5">
            <a:alphaModFix/>
          </a:blip>
          <a:stretch>
            <a:fillRect/>
          </a:stretch>
        </p:blipFill>
        <p:spPr>
          <a:xfrm>
            <a:off x="4394100" y="3102741"/>
            <a:ext cx="1592725" cy="2121834"/>
          </a:xfrm>
          <a:prstGeom prst="rect">
            <a:avLst/>
          </a:prstGeom>
          <a:noFill/>
          <a:ln>
            <a:noFill/>
          </a:ln>
        </p:spPr>
      </p:pic>
      <p:pic>
        <p:nvPicPr>
          <p:cNvPr id="125" name="Shape 125"/>
          <p:cNvPicPr preferRelativeResize="0"/>
          <p:nvPr/>
        </p:nvPicPr>
        <p:blipFill>
          <a:blip r:embed="rId6">
            <a:alphaModFix/>
          </a:blip>
          <a:stretch>
            <a:fillRect/>
          </a:stretch>
        </p:blipFill>
        <p:spPr>
          <a:xfrm>
            <a:off x="2663600" y="3428625"/>
            <a:ext cx="1592724" cy="1592724"/>
          </a:xfrm>
          <a:prstGeom prst="rect">
            <a:avLst/>
          </a:prstGeom>
          <a:noFill/>
          <a:ln>
            <a:noFill/>
          </a:ln>
        </p:spPr>
      </p:pic>
      <p:pic>
        <p:nvPicPr>
          <p:cNvPr id="126" name="Shape 126"/>
          <p:cNvPicPr preferRelativeResize="0"/>
          <p:nvPr/>
        </p:nvPicPr>
        <p:blipFill>
          <a:blip r:embed="rId7">
            <a:alphaModFix/>
          </a:blip>
          <a:stretch>
            <a:fillRect/>
          </a:stretch>
        </p:blipFill>
        <p:spPr>
          <a:xfrm>
            <a:off x="114800" y="1832862"/>
            <a:ext cx="2187446" cy="1364550"/>
          </a:xfrm>
          <a:prstGeom prst="rect">
            <a:avLst/>
          </a:prstGeom>
          <a:noFill/>
          <a:ln>
            <a:noFill/>
          </a:ln>
        </p:spPr>
      </p:pic>
      <p:pic>
        <p:nvPicPr>
          <p:cNvPr id="127" name="Shape 127"/>
          <p:cNvPicPr preferRelativeResize="0"/>
          <p:nvPr/>
        </p:nvPicPr>
        <p:blipFill>
          <a:blip r:embed="rId8">
            <a:alphaModFix/>
          </a:blip>
          <a:stretch>
            <a:fillRect/>
          </a:stretch>
        </p:blipFill>
        <p:spPr>
          <a:xfrm>
            <a:off x="2456925" y="1832866"/>
            <a:ext cx="2456950" cy="1364546"/>
          </a:xfrm>
          <a:prstGeom prst="rect">
            <a:avLst/>
          </a:prstGeom>
          <a:noFill/>
          <a:ln>
            <a:noFill/>
          </a:ln>
        </p:spPr>
      </p:pic>
      <p:pic>
        <p:nvPicPr>
          <p:cNvPr id="128" name="Shape 128"/>
          <p:cNvPicPr preferRelativeResize="0"/>
          <p:nvPr/>
        </p:nvPicPr>
        <p:blipFill>
          <a:blip r:embed="rId9">
            <a:alphaModFix/>
          </a:blip>
          <a:stretch>
            <a:fillRect/>
          </a:stretch>
        </p:blipFill>
        <p:spPr>
          <a:xfrm>
            <a:off x="68875" y="3523862"/>
            <a:ext cx="2456948" cy="1402250"/>
          </a:xfrm>
          <a:prstGeom prst="rect">
            <a:avLst/>
          </a:prstGeom>
          <a:noFill/>
          <a:ln>
            <a:noFill/>
          </a:ln>
        </p:spPr>
      </p:pic>
      <p:pic>
        <p:nvPicPr>
          <p:cNvPr id="129" name="Shape 129"/>
          <p:cNvPicPr preferRelativeResize="0"/>
          <p:nvPr/>
        </p:nvPicPr>
        <p:blipFill>
          <a:blip r:embed="rId10">
            <a:alphaModFix/>
          </a:blip>
          <a:stretch>
            <a:fillRect/>
          </a:stretch>
        </p:blipFill>
        <p:spPr>
          <a:xfrm>
            <a:off x="7493875" y="3703956"/>
            <a:ext cx="1592724" cy="1194543"/>
          </a:xfrm>
          <a:prstGeom prst="rect">
            <a:avLst/>
          </a:prstGeom>
          <a:noFill/>
          <a:ln>
            <a:noFill/>
          </a:ln>
        </p:spPr>
      </p:pic>
      <p:pic>
        <p:nvPicPr>
          <p:cNvPr id="130" name="Shape 130"/>
          <p:cNvPicPr preferRelativeResize="0"/>
          <p:nvPr/>
        </p:nvPicPr>
        <p:blipFill>
          <a:blip r:embed="rId11">
            <a:alphaModFix/>
          </a:blip>
          <a:stretch>
            <a:fillRect/>
          </a:stretch>
        </p:blipFill>
        <p:spPr>
          <a:xfrm>
            <a:off x="7249725" y="2107613"/>
            <a:ext cx="1592725" cy="99513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OOP Terminology: “Member variable”</a:t>
            </a:r>
          </a:p>
        </p:txBody>
      </p:sp>
      <p:sp>
        <p:nvSpPr>
          <p:cNvPr id="136" name="Shape 136"/>
          <p:cNvSpPr txBox="1"/>
          <p:nvPr>
            <p:ph idx="1" type="body"/>
          </p:nvPr>
        </p:nvSpPr>
        <p:spPr>
          <a:xfrm>
            <a:off x="471900" y="1919075"/>
            <a:ext cx="8222100" cy="2084999"/>
          </a:xfrm>
          <a:prstGeom prst="rect">
            <a:avLst/>
          </a:prstGeom>
        </p:spPr>
        <p:txBody>
          <a:bodyPr anchorCtr="0" anchor="t" bIns="91425" lIns="91425" rIns="91425" tIns="91425">
            <a:noAutofit/>
          </a:bodyPr>
          <a:lstStyle/>
          <a:p>
            <a:pPr lvl="0" rtl="0">
              <a:spcBef>
                <a:spcPts val="0"/>
              </a:spcBef>
              <a:buNone/>
            </a:pPr>
            <a:r>
              <a:rPr lang="en"/>
              <a:t>Every object has a set of </a:t>
            </a:r>
            <a:r>
              <a:rPr b="1" lang="en"/>
              <a:t>member variables</a:t>
            </a:r>
            <a:r>
              <a:rPr lang="en"/>
              <a:t>. Member variables are variables that are bound to that object and only that object. You can think of it like that object “owns” those variables.</a:t>
            </a:r>
          </a:p>
          <a:p>
            <a:pPr lvl="0" rtl="0">
              <a:spcBef>
                <a:spcPts val="0"/>
              </a:spcBef>
              <a:buNone/>
            </a:pPr>
            <a:r>
              <a:rPr lang="en"/>
              <a:t>An object’s member variables define that object’s current </a:t>
            </a:r>
            <a:r>
              <a:rPr lang="en" u="sng"/>
              <a:t>state</a:t>
            </a:r>
            <a:r>
              <a:rPr lang="en"/>
              <a:t>.</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